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9" r:id="rId2"/>
  </p:sldMasterIdLst>
  <p:notesMasterIdLst>
    <p:notesMasterId r:id="rId44"/>
  </p:notesMasterIdLst>
  <p:handoutMasterIdLst>
    <p:handoutMasterId r:id="rId45"/>
  </p:handoutMasterIdLst>
  <p:sldIdLst>
    <p:sldId id="256" r:id="rId3"/>
    <p:sldId id="310" r:id="rId4"/>
    <p:sldId id="257" r:id="rId5"/>
    <p:sldId id="260" r:id="rId6"/>
    <p:sldId id="261" r:id="rId7"/>
    <p:sldId id="262" r:id="rId8"/>
    <p:sldId id="263" r:id="rId9"/>
    <p:sldId id="264" r:id="rId10"/>
    <p:sldId id="265" r:id="rId11"/>
    <p:sldId id="266" r:id="rId12"/>
    <p:sldId id="267" r:id="rId13"/>
    <p:sldId id="268" r:id="rId14"/>
    <p:sldId id="296" r:id="rId15"/>
    <p:sldId id="272" r:id="rId16"/>
    <p:sldId id="275" r:id="rId17"/>
    <p:sldId id="276" r:id="rId18"/>
    <p:sldId id="277" r:id="rId19"/>
    <p:sldId id="278" r:id="rId20"/>
    <p:sldId id="280" r:id="rId21"/>
    <p:sldId id="281" r:id="rId22"/>
    <p:sldId id="282" r:id="rId23"/>
    <p:sldId id="283" r:id="rId24"/>
    <p:sldId id="284" r:id="rId25"/>
    <p:sldId id="288" r:id="rId26"/>
    <p:sldId id="289" r:id="rId27"/>
    <p:sldId id="290" r:id="rId28"/>
    <p:sldId id="291" r:id="rId29"/>
    <p:sldId id="297" r:id="rId30"/>
    <p:sldId id="298" r:id="rId31"/>
    <p:sldId id="312" r:id="rId32"/>
    <p:sldId id="299" r:id="rId33"/>
    <p:sldId id="300" r:id="rId34"/>
    <p:sldId id="301" r:id="rId35"/>
    <p:sldId id="302" r:id="rId36"/>
    <p:sldId id="303" r:id="rId37"/>
    <p:sldId id="304" r:id="rId38"/>
    <p:sldId id="305" r:id="rId39"/>
    <p:sldId id="306" r:id="rId40"/>
    <p:sldId id="308" r:id="rId41"/>
    <p:sldId id="311" r:id="rId42"/>
    <p:sldId id="295" r:id="rId43"/>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1pPr>
    <a:lvl2pPr marL="0" marR="0" indent="2286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2pPr>
    <a:lvl3pPr marL="0" marR="0" indent="4572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3pPr>
    <a:lvl4pPr marL="0" marR="0" indent="6858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4pPr>
    <a:lvl5pPr marL="0" marR="0" indent="9144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5pPr>
    <a:lvl6pPr marL="0" marR="0" indent="11430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6pPr>
    <a:lvl7pPr marL="0" marR="0" indent="13716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7pPr>
    <a:lvl8pPr marL="0" marR="0" indent="16002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8pPr>
    <a:lvl9pPr marL="0" marR="0" indent="182880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3" autoAdjust="0"/>
  </p:normalViewPr>
  <p:slideViewPr>
    <p:cSldViewPr snapToGrid="0">
      <p:cViewPr varScale="1">
        <p:scale>
          <a:sx n="30" d="100"/>
          <a:sy n="30" d="100"/>
        </p:scale>
        <p:origin x="115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2C81B6-2DF0-4A23-91CD-F9406EC24E4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BC3039A-6FD0-4E7A-9EE2-5020F561B79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9E871A5-1B59-4F6F-9BA9-5099A2C423B8}" type="datetimeFigureOut">
              <a:rPr lang="en-US" smtClean="0"/>
              <a:t>2/20/2019</a:t>
            </a:fld>
            <a:endParaRPr lang="en-US"/>
          </a:p>
        </p:txBody>
      </p:sp>
      <p:sp>
        <p:nvSpPr>
          <p:cNvPr id="4" name="Footer Placeholder 3">
            <a:extLst>
              <a:ext uri="{FF2B5EF4-FFF2-40B4-BE49-F238E27FC236}">
                <a16:creationId xmlns:a16="http://schemas.microsoft.com/office/drawing/2014/main" id="{02562E0D-EC7E-4795-96DC-BDD7581D77E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B9F9EE-4EA6-4414-BA98-14535DC8EA4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503487-949E-4050-9F9F-90CB3EE2A1FD}" type="slidenum">
              <a:rPr lang="en-US" smtClean="0"/>
              <a:t>‹#›</a:t>
            </a:fld>
            <a:endParaRPr lang="en-US"/>
          </a:p>
        </p:txBody>
      </p:sp>
    </p:spTree>
    <p:extLst>
      <p:ext uri="{BB962C8B-B14F-4D97-AF65-F5344CB8AC3E}">
        <p14:creationId xmlns:p14="http://schemas.microsoft.com/office/powerpoint/2010/main" val="130580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299" name="Shape 29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42175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xfrm>
            <a:off x="406400" y="696913"/>
            <a:ext cx="6197600" cy="3486150"/>
          </a:xfrm>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lvl1pPr>
              <a:defRPr sz="1400"/>
            </a:lvl1pPr>
          </a:lstStyle>
          <a:p>
            <a:r>
              <a:rPr dirty="0"/>
              <a:t>CLICK  They then pitch you the monthly special. and it’s as simple as you saying yes or no.</a:t>
            </a:r>
            <a:endParaRPr lang="en-US" dirty="0"/>
          </a:p>
          <a:p>
            <a:r>
              <a:rPr lang="en-US" dirty="0"/>
              <a:t>Note – see how fast they went from the one-question to the advocate?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xfrm>
            <a:off x="406400" y="696913"/>
            <a:ext cx="6197600" cy="3486150"/>
          </a:xfrm>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pPr>
              <a:defRPr sz="1400"/>
            </a:pPr>
            <a:r>
              <a:rPr dirty="0"/>
              <a:t>If you say yes, then the support step may be as simple as “oh great choice” and the ongoing delivery of customer service when you come into the gym to workout.</a:t>
            </a:r>
          </a:p>
          <a:p>
            <a:pPr>
              <a:defRPr sz="1400"/>
            </a:pPr>
            <a:endParaRPr dirty="0"/>
          </a:p>
          <a:p>
            <a:pPr>
              <a:defRPr sz="1400"/>
            </a:pPr>
            <a:r>
              <a:rPr lang="en-US" dirty="0"/>
              <a:t>So that’s the big picture and an example, but let me give you a good look into each of the 4 steps. I’ll be moving a little fast.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xfrm>
            <a:off x="406400" y="696913"/>
            <a:ext cx="6197600" cy="3486150"/>
          </a:xfrm>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pPr>
              <a:defRPr sz="1200"/>
            </a:pPr>
            <a:r>
              <a:rPr dirty="0"/>
              <a:t>I want to share with you a method that I use to GET that initial meeting.  </a:t>
            </a:r>
          </a:p>
          <a:p>
            <a:pPr>
              <a:defRPr sz="1200"/>
            </a:pPr>
            <a:r>
              <a:rPr dirty="0"/>
              <a:t>It’s called Katie’s SUREFIRE APPROACH.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xfrm>
            <a:off x="406400" y="696913"/>
            <a:ext cx="6197600" cy="3486150"/>
          </a:xfrm>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p>
            <a:r>
              <a:rPr lang="en-US" dirty="0"/>
              <a:t>An important note about the difference between benefit and feature of your </a:t>
            </a:r>
            <a:endParaRPr dirty="0"/>
          </a:p>
        </p:txBody>
      </p:sp>
    </p:spTree>
    <p:extLst>
      <p:ext uri="{BB962C8B-B14F-4D97-AF65-F5344CB8AC3E}">
        <p14:creationId xmlns:p14="http://schemas.microsoft.com/office/powerpoint/2010/main" val="151633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xfrm>
            <a:off x="406400" y="696913"/>
            <a:ext cx="6197600" cy="3486150"/>
          </a:xfrm>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r>
              <a:t>How about with an existing client. You want to further the relationship, and part of supporting is continuing to find new opportunities in the business.</a:t>
            </a:r>
          </a:p>
          <a:p>
            <a:r>
              <a:t>Here’s an example for continuing to deepen what you may be doing with an existing client.</a:t>
            </a:r>
          </a:p>
          <a:p>
            <a:endParaRPr/>
          </a:p>
          <a:p>
            <a:r>
              <a:t>okay …. all good. </a:t>
            </a:r>
          </a:p>
          <a:p>
            <a:r>
              <a:t>Now how about what resistance you might come up with in getting time with a client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xfrm>
            <a:off x="406400" y="696913"/>
            <a:ext cx="6197600" cy="3486150"/>
          </a:xfrm>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r>
              <a:t>On to the next phase - discovery</a:t>
            </a:r>
          </a:p>
          <a:p>
            <a:r>
              <a:t>Your objective here is to have the customer move to eliminate his pain.</a:t>
            </a:r>
          </a:p>
          <a:p>
            <a:r>
              <a:t>What I mean by pain … something is not working. OR something is working okay but needs to be working better. We call that a gap. A gap causes pain. CLICK </a:t>
            </a:r>
          </a:p>
          <a:p>
            <a:r>
              <a:t>Pain is the KEY DRIVER to get a client to move. So you want to find out what that 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406400" y="696913"/>
            <a:ext cx="6197600" cy="348615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a:defRPr sz="1200"/>
            </a:pPr>
            <a:endParaRPr/>
          </a:p>
          <a:p>
            <a:pPr>
              <a:defRPr sz="1200"/>
            </a:pPr>
            <a:r>
              <a:t>Here it is in another way.</a:t>
            </a:r>
          </a:p>
          <a:p>
            <a:pPr>
              <a:defRPr sz="1200"/>
            </a:pPr>
            <a:r>
              <a:t>Why do customers buy? Well they have various awareness levels of their needs.</a:t>
            </a:r>
          </a:p>
          <a:p>
            <a:pPr>
              <a:defRPr sz="1200"/>
            </a:pPr>
            <a:endParaRPr/>
          </a:p>
          <a:p>
            <a:pPr>
              <a:defRPr sz="1200"/>
            </a:pPr>
            <a:r>
              <a:t>KS - paraphrase chart</a:t>
            </a:r>
          </a:p>
          <a:p>
            <a:pPr>
              <a:defRPr sz="1200"/>
            </a:pPr>
            <a:r>
              <a:t>CLICK - then read box</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xfrm>
            <a:off x="406400" y="696913"/>
            <a:ext cx="6197600" cy="3486150"/>
          </a:xfrm>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r>
              <a:t>Here’s the example on what we will call the pain continuum.</a:t>
            </a:r>
          </a:p>
          <a:p>
            <a:endParaRPr/>
          </a:p>
          <a:p>
            <a:r>
              <a:t>Here are some things you might hear from them - quoting what a customer might say - and progressing from an it’s okay to a need to make a change. </a:t>
            </a:r>
          </a:p>
          <a:p>
            <a:r>
              <a:t>“I’ve heard a few not-so-ideal exchanges with customers.”</a:t>
            </a:r>
          </a:p>
          <a:p>
            <a:r>
              <a:t>CLICK - speak</a:t>
            </a:r>
          </a:p>
          <a:p>
            <a:r>
              <a:t>CLICK - speak</a:t>
            </a:r>
          </a:p>
          <a:p>
            <a:r>
              <a:t>CLICK - speak</a:t>
            </a:r>
          </a:p>
          <a:p>
            <a:r>
              <a:t>CLICK - speak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406400" y="696913"/>
            <a:ext cx="6197600" cy="348615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t>Here’s a more real example</a:t>
            </a:r>
          </a:p>
          <a:p>
            <a:r>
              <a:t>“I’ve heard a few not-so-ideal exchanges with customers.”</a:t>
            </a:r>
          </a:p>
          <a:p>
            <a:r>
              <a:t>“My team doesn’t seem to know how to handle an upset customer.”</a:t>
            </a:r>
          </a:p>
          <a:p>
            <a:r>
              <a:t>“The customers are asking for their issues to be elevated to a supervisor.”</a:t>
            </a:r>
          </a:p>
          <a:p>
            <a:r>
              <a:t>“We have had formal complaints on our website and is it is causing us to lose customers.”</a:t>
            </a:r>
          </a:p>
          <a:p>
            <a:endParaRPr/>
          </a:p>
          <a:p>
            <a:endParaRP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xfrm>
            <a:off x="406400" y="696913"/>
            <a:ext cx="6197600" cy="3486150"/>
          </a:xfrm>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pPr>
              <a:defRPr sz="1200"/>
            </a:pPr>
            <a:endParaRPr/>
          </a:p>
          <a:p>
            <a:pPr>
              <a:defRPr sz="1200"/>
            </a:pPr>
            <a:endParaRPr/>
          </a:p>
          <a:p>
            <a:pPr>
              <a:defRPr sz="1200"/>
            </a:pPr>
            <a:r>
              <a:t>	I want to emphasize the importance of a strong opening when you have your face-to-face with a client. </a:t>
            </a:r>
          </a:p>
          <a:p>
            <a:pPr>
              <a:defRPr sz="1200"/>
            </a:pPr>
            <a:endParaRPr/>
          </a:p>
          <a:p>
            <a:pPr>
              <a:defRPr sz="1200"/>
            </a:pPr>
            <a:r>
              <a:t>KS - step through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406400" y="696913"/>
            <a:ext cx="6197600" cy="348615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a:defRPr sz="1400"/>
            </a:pPr>
            <a:endParaRPr dirty="0"/>
          </a:p>
        </p:txBody>
      </p:sp>
    </p:spTree>
    <p:extLst>
      <p:ext uri="{BB962C8B-B14F-4D97-AF65-F5344CB8AC3E}">
        <p14:creationId xmlns:p14="http://schemas.microsoft.com/office/powerpoint/2010/main" val="37527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xfrm>
            <a:off x="406400" y="696913"/>
            <a:ext cx="6197600" cy="3486150"/>
          </a:xfrm>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p>
            <a:pPr>
              <a:defRPr sz="1200"/>
            </a:pPr>
            <a:endParaRPr/>
          </a:p>
          <a:p>
            <a:pPr>
              <a:defRPr sz="1200"/>
            </a:pPr>
            <a:endParaRPr/>
          </a:p>
          <a:p>
            <a:pPr>
              <a:defRPr sz="1200"/>
            </a:pPr>
            <a:r>
              <a:t>	There’s a great 3-step technique that is called the P P P</a:t>
            </a:r>
          </a:p>
          <a:p>
            <a:pPr>
              <a:defRPr sz="1200"/>
            </a:pPr>
            <a:endParaRPr/>
          </a:p>
          <a:p>
            <a:pPr>
              <a:defRPr sz="1200"/>
            </a:pPr>
            <a:r>
              <a:t>(advance)</a:t>
            </a:r>
          </a:p>
          <a:p>
            <a:pPr>
              <a:defRPr sz="1200"/>
            </a:pPr>
            <a:endParaRPr/>
          </a:p>
          <a:p>
            <a:pPr>
              <a:defRPr sz="1200"/>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xfrm>
            <a:off x="406400" y="696913"/>
            <a:ext cx="6197600" cy="3486150"/>
          </a:xfrm>
          <a:prstGeom prst="rect">
            <a:avLst/>
          </a:prstGeom>
        </p:spPr>
        <p:txBody>
          <a:bodyPr/>
          <a:lstStyle/>
          <a:p>
            <a:endParaRPr/>
          </a:p>
        </p:txBody>
      </p:sp>
      <p:sp>
        <p:nvSpPr>
          <p:cNvPr id="543" name="Shape 543"/>
          <p:cNvSpPr>
            <a:spLocks noGrp="1"/>
          </p:cNvSpPr>
          <p:nvPr>
            <p:ph type="body" sz="quarter" idx="1"/>
          </p:nvPr>
        </p:nvSpPr>
        <p:spPr>
          <a:prstGeom prst="rect">
            <a:avLst/>
          </a:prstGeom>
        </p:spPr>
        <p:txBody>
          <a:bodyPr/>
          <a:lstStyle/>
          <a:p>
            <a:pPr>
              <a:defRPr sz="1200"/>
            </a:pPr>
            <a:endParaRPr/>
          </a:p>
          <a:p>
            <a:pPr>
              <a:defRPr sz="1200"/>
            </a:pPr>
            <a:endParaRPr/>
          </a:p>
          <a:p>
            <a:pPr>
              <a:defRPr sz="1200"/>
            </a:pPr>
            <a:r>
              <a:t>	</a:t>
            </a:r>
          </a:p>
          <a:p>
            <a:pPr>
              <a:defRPr sz="1200"/>
            </a:pPr>
            <a:r>
              <a:t>The first p is for PURPOSE  (explain)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noRot="1" noChangeAspect="1"/>
          </p:cNvSpPr>
          <p:nvPr>
            <p:ph type="sldImg"/>
          </p:nvPr>
        </p:nvSpPr>
        <p:spPr>
          <a:xfrm>
            <a:off x="406400" y="696913"/>
            <a:ext cx="6197600" cy="3486150"/>
          </a:xfrm>
          <a:prstGeom prst="rect">
            <a:avLst/>
          </a:prstGeom>
        </p:spPr>
        <p:txBody>
          <a:bodyPr/>
          <a:lstStyle/>
          <a:p>
            <a:endParaRPr/>
          </a:p>
        </p:txBody>
      </p:sp>
      <p:sp>
        <p:nvSpPr>
          <p:cNvPr id="554" name="Shape 554"/>
          <p:cNvSpPr>
            <a:spLocks noGrp="1"/>
          </p:cNvSpPr>
          <p:nvPr>
            <p:ph type="body" sz="quarter" idx="1"/>
          </p:nvPr>
        </p:nvSpPr>
        <p:spPr>
          <a:prstGeom prst="rect">
            <a:avLst/>
          </a:prstGeom>
        </p:spPr>
        <p:txBody>
          <a:bodyPr/>
          <a:lstStyle/>
          <a:p>
            <a:pPr>
              <a:defRPr sz="1200"/>
            </a:pPr>
            <a:endParaRPr/>
          </a:p>
          <a:p>
            <a:pPr>
              <a:defRPr sz="1200"/>
            </a:pPr>
            <a:endParaRPr/>
          </a:p>
          <a:p>
            <a:pPr>
              <a:defRPr sz="1200"/>
            </a:pPr>
            <a: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a:spLocks noGrp="1" noRot="1" noChangeAspect="1"/>
          </p:cNvSpPr>
          <p:nvPr>
            <p:ph type="sldImg"/>
          </p:nvPr>
        </p:nvSpPr>
        <p:spPr>
          <a:xfrm>
            <a:off x="406400" y="696913"/>
            <a:ext cx="6197600" cy="3486150"/>
          </a:xfrm>
          <a:prstGeom prst="rect">
            <a:avLst/>
          </a:prstGeom>
        </p:spPr>
        <p:txBody>
          <a:bodyPr/>
          <a:lstStyle/>
          <a:p>
            <a:endParaRPr/>
          </a:p>
        </p:txBody>
      </p:sp>
      <p:sp>
        <p:nvSpPr>
          <p:cNvPr id="565" name="Shape 565"/>
          <p:cNvSpPr>
            <a:spLocks noGrp="1"/>
          </p:cNvSpPr>
          <p:nvPr>
            <p:ph type="body" sz="quarter" idx="1"/>
          </p:nvPr>
        </p:nvSpPr>
        <p:spPr>
          <a:prstGeom prst="rect">
            <a:avLst/>
          </a:prstGeom>
        </p:spPr>
        <p:txBody>
          <a:bodyPr/>
          <a:lstStyle/>
          <a:p>
            <a:pPr>
              <a:defRPr sz="1200"/>
            </a:pPr>
            <a:endParaRPr dirty="0"/>
          </a:p>
          <a:p>
            <a:pPr>
              <a:defRPr sz="1200"/>
            </a:pPr>
            <a:endParaRPr dirty="0"/>
          </a:p>
          <a:p>
            <a:pPr>
              <a:defRPr sz="1200"/>
            </a:pPr>
            <a:r>
              <a:rPr dirty="0"/>
              <a:t>Here’s an off the cuff example. </a:t>
            </a:r>
          </a:p>
          <a:p>
            <a:pPr>
              <a:defRPr sz="1200"/>
            </a:pPr>
            <a:endParaRPr dirty="0"/>
          </a:p>
          <a:p>
            <a:pPr>
              <a:defRPr sz="1200"/>
            </a:pPr>
            <a:r>
              <a:rPr dirty="0"/>
              <a:t>BTW - i do often use the term Discovery when interacting because it’s descriptive. </a:t>
            </a:r>
          </a:p>
          <a:p>
            <a:pPr>
              <a:defRPr sz="1200"/>
            </a:pPr>
            <a:endParaRPr dirty="0"/>
          </a:p>
          <a:p>
            <a:pPr>
              <a:defRPr sz="1200"/>
            </a:pPr>
            <a:endParaRPr dirty="0"/>
          </a:p>
          <a:p>
            <a:pPr>
              <a:defRPr sz="1200"/>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noRot="1" noChangeAspect="1"/>
          </p:cNvSpPr>
          <p:nvPr>
            <p:ph type="sldImg"/>
          </p:nvPr>
        </p:nvSpPr>
        <p:spPr>
          <a:xfrm>
            <a:off x="406400" y="696913"/>
            <a:ext cx="6197600" cy="3486150"/>
          </a:xfrm>
          <a:prstGeom prst="rect">
            <a:avLst/>
          </a:prstGeom>
        </p:spPr>
        <p:txBody>
          <a:bodyPr/>
          <a:lstStyle/>
          <a:p>
            <a:endParaRPr/>
          </a:p>
        </p:txBody>
      </p:sp>
      <p:sp>
        <p:nvSpPr>
          <p:cNvPr id="609" name="Shape 609"/>
          <p:cNvSpPr>
            <a:spLocks noGrp="1"/>
          </p:cNvSpPr>
          <p:nvPr>
            <p:ph type="body" sz="quarter" idx="1"/>
          </p:nvPr>
        </p:nvSpPr>
        <p:spPr>
          <a:prstGeom prst="rect">
            <a:avLst/>
          </a:prstGeom>
        </p:spPr>
        <p:txBody>
          <a:bodyPr/>
          <a:lstStyle/>
          <a:p>
            <a:pPr>
              <a:defRPr sz="1400"/>
            </a:pPr>
            <a:r>
              <a:rPr dirty="0"/>
              <a:t>If you’re wanting to improve your technique in the business discovery … or you have some anxiety about it</a:t>
            </a:r>
            <a:r>
              <a:rPr lang="en-US" dirty="0"/>
              <a:t>, this may help.</a:t>
            </a:r>
            <a:endParaRPr dirty="0"/>
          </a:p>
          <a:p>
            <a:pPr>
              <a:defRPr sz="1400"/>
            </a:pPr>
            <a:r>
              <a:rPr dirty="0"/>
              <a:t>Questions are the key to getting information AND positioning yourself as deeply listening to the prospects situation.</a:t>
            </a:r>
          </a:p>
          <a:p>
            <a:pPr>
              <a:defRPr sz="1400"/>
            </a:pPr>
            <a:endParaRPr dirty="0"/>
          </a:p>
          <a:p>
            <a:pPr>
              <a:defRPr sz="1400"/>
            </a:pPr>
            <a:r>
              <a:rPr dirty="0"/>
              <a:t>Asking questions to lead a business conversation will: </a:t>
            </a:r>
          </a:p>
          <a:p>
            <a:pPr>
              <a:defRPr sz="1400"/>
            </a:pPr>
            <a:r>
              <a:rPr dirty="0"/>
              <a:t>•	Position you as an expert, one who understands the </a:t>
            </a:r>
            <a:r>
              <a:rPr lang="en-US" dirty="0"/>
              <a:t>their</a:t>
            </a:r>
            <a:r>
              <a:rPr dirty="0"/>
              <a:t> world</a:t>
            </a:r>
          </a:p>
          <a:p>
            <a:pPr>
              <a:defRPr sz="1400"/>
            </a:pPr>
            <a:r>
              <a:rPr dirty="0"/>
              <a:t>•	Help you to uncover the </a:t>
            </a:r>
            <a:r>
              <a:rPr lang="en-US" dirty="0"/>
              <a:t>their</a:t>
            </a:r>
            <a:r>
              <a:rPr dirty="0"/>
              <a:t> known and unknown needs and bring the root causes into the open </a:t>
            </a:r>
          </a:p>
          <a:p>
            <a:pPr>
              <a:defRPr sz="1400"/>
            </a:pPr>
            <a:r>
              <a:rPr dirty="0"/>
              <a:t>•	Spark insights and interest</a:t>
            </a:r>
          </a:p>
          <a:p>
            <a:pPr>
              <a:defRPr sz="1400"/>
            </a:pPr>
            <a:r>
              <a:rPr dirty="0"/>
              <a:t>•	Drive the business conversation</a:t>
            </a:r>
          </a:p>
          <a:p>
            <a:pPr>
              <a:defRPr sz="1400"/>
            </a:pPr>
            <a:r>
              <a:rPr dirty="0"/>
              <a:t>•	Lay the groundwork for your proposal</a:t>
            </a:r>
          </a:p>
          <a:p>
            <a:pPr>
              <a:defRPr sz="1400"/>
            </a:pPr>
            <a:endParaRPr dirty="0"/>
          </a:p>
          <a:p>
            <a:pPr>
              <a:defRPr sz="1400"/>
            </a:pPr>
            <a:r>
              <a:rPr dirty="0"/>
              <a:t>Here are all the types of questions that can be asked. CLICK THROUGH</a:t>
            </a:r>
          </a:p>
          <a:p>
            <a:pPr>
              <a:defRPr sz="1400"/>
            </a:pPr>
            <a:r>
              <a:rPr dirty="0"/>
              <a:t>I want to emphasize the importance of the difference between closed and open. It is easy to default to a “DO you” or a IS THERE question, but you’ll really get the depth of answers if you reframe it “how” or “Why” or even “to what degree”  You can almost always reframe the closed question as an open one if you think just a little bit before asking. And the pause in thinking is actually a great technique as well. </a:t>
            </a:r>
          </a:p>
          <a:p>
            <a:pPr>
              <a:defRPr sz="1400"/>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a:spLocks noGrp="1" noRot="1" noChangeAspect="1"/>
          </p:cNvSpPr>
          <p:nvPr>
            <p:ph type="sldImg"/>
          </p:nvPr>
        </p:nvSpPr>
        <p:spPr>
          <a:xfrm>
            <a:off x="406400" y="696913"/>
            <a:ext cx="6197600" cy="3486150"/>
          </a:xfrm>
          <a:prstGeom prst="rect">
            <a:avLst/>
          </a:prstGeom>
        </p:spPr>
        <p:txBody>
          <a:bodyPr/>
          <a:lstStyle/>
          <a:p>
            <a:endParaRPr/>
          </a:p>
        </p:txBody>
      </p:sp>
      <p:sp>
        <p:nvSpPr>
          <p:cNvPr id="622" name="Shape 622"/>
          <p:cNvSpPr>
            <a:spLocks noGrp="1"/>
          </p:cNvSpPr>
          <p:nvPr>
            <p:ph type="body" sz="quarter" idx="1"/>
          </p:nvPr>
        </p:nvSpPr>
        <p:spPr>
          <a:prstGeom prst="rect">
            <a:avLst/>
          </a:prstGeom>
        </p:spPr>
        <p:txBody>
          <a:bodyPr/>
          <a:lstStyle/>
          <a:p>
            <a:pPr>
              <a:defRPr sz="1200"/>
            </a:pPr>
            <a:r>
              <a:t>How about some listening skills to brush up on.</a:t>
            </a:r>
          </a:p>
          <a:p>
            <a:pPr>
              <a:defRPr sz="1200"/>
            </a:pPr>
            <a:r>
              <a:t>KS - Paraphrase this stuff … </a:t>
            </a:r>
          </a:p>
          <a:p>
            <a:pPr>
              <a:defRPr sz="1200"/>
            </a:pPr>
            <a:endParaRPr/>
          </a:p>
          <a:p>
            <a:pPr>
              <a:defRPr sz="1200"/>
            </a:pPr>
            <a:r>
              <a:t>Why Is Listening So Hard?  Challenges in Listening</a:t>
            </a:r>
          </a:p>
          <a:p>
            <a:pPr>
              <a:defRPr sz="1200"/>
            </a:pPr>
            <a:r>
              <a:t>•	Being preoccupied</a:t>
            </a:r>
          </a:p>
          <a:p>
            <a:pPr>
              <a:defRPr sz="1200"/>
            </a:pPr>
            <a:r>
              <a:t>•	Being so interested that you are formulating what you want to say to the speaker</a:t>
            </a:r>
          </a:p>
          <a:p>
            <a:pPr>
              <a:defRPr sz="1200"/>
            </a:pPr>
            <a:r>
              <a:t>•	Being distracted by your own personal beliefs or opinions about what is being said</a:t>
            </a:r>
          </a:p>
          <a:p>
            <a:pPr>
              <a:defRPr sz="1200"/>
            </a:pPr>
            <a:r>
              <a:t>•	Making judgments about the speaker or what is being said</a:t>
            </a:r>
          </a:p>
          <a:p>
            <a:pPr>
              <a:defRPr sz="1200"/>
            </a:pPr>
            <a:r>
              <a:t>•	Not asking for clarification when you aren’t sure of what is being said </a:t>
            </a:r>
          </a:p>
          <a:p>
            <a:pPr>
              <a:defRPr sz="1200"/>
            </a:pPr>
            <a:endParaRPr/>
          </a:p>
          <a:p>
            <a:pPr>
              <a:defRPr sz="1200"/>
            </a:pPr>
            <a:r>
              <a:t>Active Listening - CLICK THROUGH ALL</a:t>
            </a:r>
          </a:p>
          <a:p>
            <a:pPr>
              <a:defRPr sz="1200"/>
            </a:pPr>
            <a:r>
              <a:t>Listen</a:t>
            </a:r>
          </a:p>
          <a:p>
            <a:pPr>
              <a:defRPr sz="1200"/>
            </a:pPr>
            <a:r>
              <a:t>•	Use open and inviting body language, lean forward</a:t>
            </a:r>
          </a:p>
          <a:p>
            <a:pPr>
              <a:defRPr sz="1200"/>
            </a:pPr>
            <a:r>
              <a:t>•	Make eye contact</a:t>
            </a:r>
          </a:p>
          <a:p>
            <a:pPr>
              <a:defRPr sz="1200"/>
            </a:pPr>
            <a:r>
              <a:t>•	Focus, don’t be distracted</a:t>
            </a:r>
          </a:p>
          <a:p>
            <a:pPr>
              <a:defRPr sz="1200"/>
            </a:pPr>
            <a:r>
              <a:t>•	“Read” the speaker’s body language</a:t>
            </a:r>
          </a:p>
          <a:p>
            <a:pPr>
              <a:defRPr sz="1200"/>
            </a:pPr>
            <a:endParaRPr/>
          </a:p>
          <a:p>
            <a:pPr>
              <a:defRPr sz="1200"/>
            </a:pPr>
            <a:r>
              <a:t>Empathize</a:t>
            </a:r>
          </a:p>
          <a:p>
            <a:pPr>
              <a:defRPr sz="1200"/>
            </a:pPr>
            <a:r>
              <a:t>•	Ask questions to clarify</a:t>
            </a:r>
          </a:p>
          <a:p>
            <a:pPr>
              <a:defRPr sz="1200"/>
            </a:pPr>
            <a:r>
              <a:t>•	Encourage the speaker to continue with:</a:t>
            </a:r>
          </a:p>
          <a:p>
            <a:pPr>
              <a:defRPr sz="1200"/>
            </a:pPr>
            <a:r>
              <a:t>o	verbal comments like, “Oh” and “I see” </a:t>
            </a:r>
          </a:p>
          <a:p>
            <a:pPr>
              <a:defRPr sz="1200"/>
            </a:pPr>
            <a:r>
              <a:t>o	non-verbal actions like smiles and appropriate facial expressions</a:t>
            </a:r>
          </a:p>
          <a:p>
            <a:pPr>
              <a:defRPr sz="1200"/>
            </a:pPr>
            <a:r>
              <a:t>Probe</a:t>
            </a:r>
          </a:p>
          <a:p>
            <a:pPr>
              <a:defRPr sz="1200"/>
            </a:pPr>
            <a:r>
              <a:t>•	Use the variety of questioned mentioned above to discover</a:t>
            </a:r>
          </a:p>
          <a:p>
            <a:pPr>
              <a:defRPr sz="1200"/>
            </a:pPr>
            <a:r>
              <a:t>Reflect</a:t>
            </a:r>
          </a:p>
          <a:p>
            <a:pPr>
              <a:defRPr sz="1200"/>
            </a:pPr>
            <a:r>
              <a:t>•	Paraphrase what the speaker is thinking or feeling</a:t>
            </a:r>
          </a:p>
          <a:p>
            <a:pPr>
              <a:defRPr sz="1200"/>
            </a:pPr>
            <a:endParaRPr/>
          </a:p>
          <a:p>
            <a:pPr>
              <a:defRPr sz="1200"/>
            </a:pPr>
            <a:r>
              <a:t>Tips for Better Listening</a:t>
            </a:r>
          </a:p>
          <a:p>
            <a:pPr>
              <a:defRPr sz="1200"/>
            </a:pPr>
            <a:r>
              <a:t>•	Focus</a:t>
            </a:r>
          </a:p>
          <a:p>
            <a:pPr>
              <a:defRPr sz="1200"/>
            </a:pPr>
            <a:r>
              <a:t>•	Resist distractions (internal and external) </a:t>
            </a:r>
          </a:p>
          <a:p>
            <a:pPr>
              <a:defRPr sz="1200"/>
            </a:pPr>
            <a:r>
              <a:t>•	Remember what the prospect says, take notes and label them</a:t>
            </a:r>
          </a:p>
          <a:p>
            <a:pPr>
              <a:defRPr sz="1200"/>
            </a:pPr>
            <a:r>
              <a:t>•	Don’t judge</a:t>
            </a:r>
          </a:p>
          <a:p>
            <a:pPr>
              <a:defRPr sz="1200"/>
            </a:pPr>
            <a:r>
              <a:t>•	Don’t interrupt or “hijack” the conversation</a:t>
            </a:r>
          </a:p>
          <a:p>
            <a:pPr>
              <a:defRPr sz="1200"/>
            </a:pPr>
            <a:r>
              <a:t>•	Identify feelings and facts</a:t>
            </a:r>
          </a:p>
          <a:p>
            <a:pPr>
              <a:defRPr sz="1200"/>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noRot="1" noChangeAspect="1"/>
          </p:cNvSpPr>
          <p:nvPr>
            <p:ph type="sldImg"/>
          </p:nvPr>
        </p:nvSpPr>
        <p:spPr>
          <a:xfrm>
            <a:off x="406400" y="696913"/>
            <a:ext cx="6197600" cy="3486150"/>
          </a:xfrm>
          <a:prstGeom prst="rect">
            <a:avLst/>
          </a:prstGeom>
        </p:spPr>
        <p:txBody>
          <a:bodyPr/>
          <a:lstStyle/>
          <a:p>
            <a:endParaRPr/>
          </a:p>
        </p:txBody>
      </p:sp>
      <p:sp>
        <p:nvSpPr>
          <p:cNvPr id="635" name="Shape 635"/>
          <p:cNvSpPr>
            <a:spLocks noGrp="1"/>
          </p:cNvSpPr>
          <p:nvPr>
            <p:ph type="body" sz="quarter" idx="1"/>
          </p:nvPr>
        </p:nvSpPr>
        <p:spPr>
          <a:prstGeom prst="rect">
            <a:avLst/>
          </a:prstGeom>
        </p:spPr>
        <p:txBody>
          <a:bodyPr/>
          <a:lstStyle/>
          <a:p>
            <a:endParaRPr/>
          </a:p>
          <a:p>
            <a:r>
              <a:t>Preparing all of the above for a successful discovery is important, obviously.</a:t>
            </a:r>
          </a:p>
          <a:p>
            <a:r>
              <a:t>KS - CLICK THROUGH and talk about</a:t>
            </a:r>
          </a:p>
          <a:p>
            <a:endParaRPr/>
          </a:p>
          <a:p>
            <a:r>
              <a:t>Now as you listen to their input to you… be ready to key in to what we call the shift.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noRot="1" noChangeAspect="1"/>
          </p:cNvSpPr>
          <p:nvPr>
            <p:ph type="sldImg"/>
          </p:nvPr>
        </p:nvSpPr>
        <p:spPr>
          <a:xfrm>
            <a:off x="406400" y="696913"/>
            <a:ext cx="6197600" cy="3486150"/>
          </a:xfrm>
          <a:prstGeom prst="rect">
            <a:avLst/>
          </a:prstGeom>
        </p:spPr>
        <p:txBody>
          <a:bodyPr/>
          <a:lstStyle/>
          <a:p>
            <a:endParaRPr/>
          </a:p>
        </p:txBody>
      </p:sp>
      <p:sp>
        <p:nvSpPr>
          <p:cNvPr id="642" name="Shape 642"/>
          <p:cNvSpPr>
            <a:spLocks noGrp="1"/>
          </p:cNvSpPr>
          <p:nvPr>
            <p:ph type="body" sz="quarter" idx="1"/>
          </p:nvPr>
        </p:nvSpPr>
        <p:spPr>
          <a:prstGeom prst="rect">
            <a:avLst/>
          </a:prstGeom>
        </p:spPr>
        <p:txBody>
          <a:bodyPr/>
          <a:lstStyle/>
          <a:p>
            <a:r>
              <a:rPr dirty="0"/>
              <a:t>Listen carefully for their energy shifting:</a:t>
            </a:r>
          </a:p>
          <a:p>
            <a:r>
              <a:rPr dirty="0"/>
              <a:t>		From understanding that all is working well to that there are issues</a:t>
            </a:r>
          </a:p>
          <a:p>
            <a:r>
              <a:rPr dirty="0"/>
              <a:t>	OR</a:t>
            </a:r>
          </a:p>
          <a:p>
            <a:r>
              <a:rPr dirty="0"/>
              <a:t>		From feeling the pain of the issues to being ready to do something about it</a:t>
            </a:r>
          </a:p>
          <a:p>
            <a:r>
              <a:rPr dirty="0"/>
              <a:t>Identify which service(s) may fit your prospect’s needs, but don’t go so far as proposing it at this point. You are still in the DISCOVERY stage.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406400" y="696913"/>
            <a:ext cx="6197600" cy="3486150"/>
          </a:xfrm>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a:defRPr sz="1200"/>
            </a:pPr>
            <a:r>
              <a:rPr dirty="0"/>
              <a:t>Here’s where we advance to the next phase in the process. </a:t>
            </a:r>
          </a:p>
          <a:p>
            <a:pPr>
              <a:defRPr sz="1200"/>
            </a:pPr>
            <a:r>
              <a:rPr dirty="0"/>
              <a:t>You’ve adequately led your discovery, and now you’re ready to help them out with a clear picture of where you fit in as a resource to them.</a:t>
            </a:r>
          </a:p>
          <a:p>
            <a:pPr>
              <a:defRPr sz="1200"/>
            </a:pPr>
            <a:r>
              <a:rPr dirty="0"/>
              <a:t>Now this may happen as an immediate follow on to the discovery process, or it might be a week or so later.</a:t>
            </a:r>
          </a:p>
          <a:p>
            <a:pPr>
              <a:defRPr sz="1200"/>
            </a:pPr>
            <a:endParaRPr dirty="0"/>
          </a:p>
          <a:p>
            <a:pPr>
              <a:defRPr sz="1200"/>
            </a:pPr>
            <a:r>
              <a:rPr dirty="0"/>
              <a:t>This </a:t>
            </a:r>
            <a:r>
              <a:rPr lang="en-US" dirty="0"/>
              <a:t>step</a:t>
            </a:r>
            <a:r>
              <a:rPr dirty="0"/>
              <a:t> includes some help with the proposal piece. </a:t>
            </a:r>
          </a:p>
          <a:p>
            <a:pPr>
              <a:defRPr sz="1200"/>
            </a:pPr>
            <a:endParaRPr dirty="0"/>
          </a:p>
          <a:p>
            <a:pPr>
              <a:defRPr sz="1200"/>
            </a:pPr>
            <a:endParaRPr dirty="0"/>
          </a:p>
          <a:p>
            <a:pPr>
              <a:defRPr sz="1200"/>
            </a:pPr>
            <a:r>
              <a:rPr dirty="0"/>
              <a:t>	</a:t>
            </a:r>
          </a:p>
        </p:txBody>
      </p:sp>
    </p:spTree>
    <p:extLst>
      <p:ext uri="{BB962C8B-B14F-4D97-AF65-F5344CB8AC3E}">
        <p14:creationId xmlns:p14="http://schemas.microsoft.com/office/powerpoint/2010/main" val="264658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406400" y="696913"/>
            <a:ext cx="6197600" cy="348615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8602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406400" y="696913"/>
            <a:ext cx="6197600" cy="3486150"/>
          </a:xfrm>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t>This week’s quote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406400" y="696913"/>
            <a:ext cx="6197600" cy="348615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56407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406400" y="696913"/>
            <a:ext cx="6197600" cy="3486150"/>
          </a:xfrm>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t>This is an example of a gold mine in Colorado that was a client of mine. </a:t>
            </a:r>
          </a:p>
          <a:p>
            <a:r>
              <a:t>I am going to talk through the pieces and mention highlights in language that are good for you to observe. You can stop the video at any point and more slowly real it if you need to. </a:t>
            </a:r>
          </a:p>
          <a:p>
            <a:r>
              <a:t>Note also that you can use the terms observations and then desired situation, OR current situation and desired situation.</a:t>
            </a:r>
          </a:p>
          <a:p>
            <a:r>
              <a:t>KS - CLICK and discuss</a:t>
            </a:r>
          </a:p>
        </p:txBody>
      </p:sp>
    </p:spTree>
    <p:extLst>
      <p:ext uri="{BB962C8B-B14F-4D97-AF65-F5344CB8AC3E}">
        <p14:creationId xmlns:p14="http://schemas.microsoft.com/office/powerpoint/2010/main" val="3620586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406400" y="696913"/>
            <a:ext cx="6197600" cy="3486150"/>
          </a:xfrm>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pPr>
              <a:defRPr sz="1500"/>
            </a:pPr>
            <a:r>
              <a:rPr dirty="0"/>
              <a:t>A feature is a characteristic of a product or service. For example, a feature of a car is the leather interior. Other features include side airbags, telescoping steering, Anti-lock brakes, GPS navigation system, and a rear-seat DVD player. </a:t>
            </a:r>
          </a:p>
          <a:p>
            <a:pPr>
              <a:defRPr sz="1500"/>
            </a:pPr>
            <a:endParaRPr dirty="0"/>
          </a:p>
          <a:p>
            <a:pPr>
              <a:defRPr sz="1500"/>
            </a:pPr>
            <a:r>
              <a:rPr dirty="0"/>
              <a:t>Customers do not buy a product for its features, however. They buy a product because its features can help them accomplish something—in other words, because those features provide certain benefits.</a:t>
            </a:r>
          </a:p>
          <a:p>
            <a:pPr>
              <a:defRPr sz="1500"/>
            </a:pPr>
            <a:endParaRPr dirty="0"/>
          </a:p>
          <a:p>
            <a:pPr>
              <a:defRPr sz="1500"/>
            </a:pPr>
            <a:r>
              <a:rPr dirty="0"/>
              <a:t>Benefits </a:t>
            </a:r>
          </a:p>
          <a:p>
            <a:pPr>
              <a:defRPr sz="1500"/>
            </a:pPr>
            <a:r>
              <a:rPr dirty="0"/>
              <a:t>A benefit is an advantage or improvement that a product provides to the customer. The following are benefits:  </a:t>
            </a:r>
          </a:p>
          <a:p>
            <a:pPr>
              <a:defRPr sz="1500"/>
            </a:pPr>
            <a:endParaRPr dirty="0"/>
          </a:p>
          <a:p>
            <a:pPr>
              <a:defRPr sz="1500"/>
            </a:pPr>
            <a:r>
              <a:rPr dirty="0"/>
              <a:t>¥	Increased peace of mind </a:t>
            </a:r>
          </a:p>
          <a:p>
            <a:pPr>
              <a:defRPr sz="1500"/>
            </a:pPr>
            <a:r>
              <a:rPr dirty="0"/>
              <a:t>¥	Increased safety</a:t>
            </a:r>
          </a:p>
          <a:p>
            <a:pPr>
              <a:defRPr sz="1500"/>
            </a:pPr>
            <a:r>
              <a:rPr dirty="0"/>
              <a:t>¥	Increased convenience and comfort</a:t>
            </a:r>
          </a:p>
          <a:p>
            <a:pPr>
              <a:defRPr sz="1500"/>
            </a:pPr>
            <a:r>
              <a:rPr dirty="0"/>
              <a:t>¥	Decreased worries</a:t>
            </a:r>
          </a:p>
          <a:p>
            <a:pPr>
              <a:defRPr sz="1500"/>
            </a:pPr>
            <a:r>
              <a:rPr dirty="0"/>
              <a:t>¥	Improved bottom line</a:t>
            </a:r>
          </a:p>
          <a:p>
            <a:pPr>
              <a:defRPr sz="1500"/>
            </a:pPr>
            <a:r>
              <a:rPr dirty="0"/>
              <a:t>¥	Decreased errors</a:t>
            </a:r>
          </a:p>
          <a:p>
            <a:pPr>
              <a:defRPr sz="1500"/>
            </a:pPr>
            <a:r>
              <a:rPr dirty="0"/>
              <a:t>¥	Heightened morale</a:t>
            </a:r>
          </a:p>
          <a:p>
            <a:pPr>
              <a:defRPr sz="1500"/>
            </a:pPr>
            <a:r>
              <a:rPr dirty="0"/>
              <a:t>¥	Less waste</a:t>
            </a:r>
          </a:p>
          <a:p>
            <a:pPr>
              <a:defRPr sz="1500"/>
            </a:pPr>
            <a:r>
              <a:rPr dirty="0"/>
              <a:t>¥	NOTE – anytime you can tie a benefit to an organizational value, a published business principle, or a strategic plan or direction, do it!</a:t>
            </a:r>
          </a:p>
          <a:p>
            <a:pPr>
              <a:defRPr sz="1500"/>
            </a:pPr>
            <a:endParaRPr dirty="0"/>
          </a:p>
          <a:p>
            <a:pPr>
              <a:defRPr sz="1500"/>
            </a:pPr>
            <a:r>
              <a:rPr dirty="0"/>
              <a:t>Benefits are what the product provides for the customer, whereas features are characteristics of the product.</a:t>
            </a:r>
          </a:p>
          <a:p>
            <a:pPr>
              <a:defRPr sz="1500"/>
            </a:pPr>
            <a:endParaRPr dirty="0"/>
          </a:p>
        </p:txBody>
      </p:sp>
    </p:spTree>
    <p:extLst>
      <p:ext uri="{BB962C8B-B14F-4D97-AF65-F5344CB8AC3E}">
        <p14:creationId xmlns:p14="http://schemas.microsoft.com/office/powerpoint/2010/main" val="139621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406400" y="696913"/>
            <a:ext cx="6197600" cy="3486150"/>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a:defRPr sz="1100"/>
            </a:pPr>
            <a:r>
              <a:rPr dirty="0"/>
              <a:t>There are two reasons why customers usually object:</a:t>
            </a:r>
          </a:p>
          <a:p>
            <a:pPr>
              <a:defRPr sz="1100"/>
            </a:pPr>
            <a:endParaRPr dirty="0"/>
          </a:p>
          <a:p>
            <a:pPr>
              <a:defRPr sz="1100"/>
            </a:pPr>
            <a:r>
              <a:rPr dirty="0"/>
              <a:t>♣	They are not convinced that they will personally benefit.</a:t>
            </a:r>
          </a:p>
          <a:p>
            <a:pPr>
              <a:defRPr sz="1100"/>
            </a:pPr>
            <a:r>
              <a:rPr dirty="0"/>
              <a:t>♣	They don’t see how their organization will get a return on their investment.</a:t>
            </a:r>
          </a:p>
          <a:p>
            <a:pPr>
              <a:defRPr sz="1100"/>
            </a:pPr>
            <a:endParaRPr dirty="0"/>
          </a:p>
          <a:p>
            <a:pPr>
              <a:defRPr sz="1100"/>
            </a:pPr>
            <a:r>
              <a:rPr dirty="0"/>
              <a:t>Common Objections (that may mask the “real” objections):</a:t>
            </a:r>
          </a:p>
          <a:p>
            <a:pPr>
              <a:defRPr sz="1100"/>
            </a:pPr>
            <a:endParaRPr dirty="0"/>
          </a:p>
          <a:p>
            <a:pPr>
              <a:defRPr sz="1100"/>
            </a:pPr>
            <a:r>
              <a:rPr dirty="0"/>
              <a:t>♣	It costs too much (or some variation).</a:t>
            </a:r>
          </a:p>
          <a:p>
            <a:pPr>
              <a:defRPr sz="1100"/>
            </a:pPr>
            <a:r>
              <a:rPr dirty="0"/>
              <a:t>♣	We’re different.</a:t>
            </a:r>
          </a:p>
          <a:p>
            <a:pPr>
              <a:defRPr sz="1100"/>
            </a:pPr>
            <a:r>
              <a:rPr dirty="0"/>
              <a:t>♣	I want to think it over.</a:t>
            </a:r>
          </a:p>
          <a:p>
            <a:pPr>
              <a:defRPr sz="1100"/>
            </a:pPr>
            <a:r>
              <a:rPr dirty="0"/>
              <a:t>♣	I want to discuss it with. . .</a:t>
            </a:r>
          </a:p>
          <a:p>
            <a:pPr>
              <a:defRPr sz="1100"/>
            </a:pPr>
            <a:r>
              <a:rPr dirty="0"/>
              <a:t>♣	It doesn’t fit in our budget.</a:t>
            </a:r>
          </a:p>
          <a:p>
            <a:pPr>
              <a:defRPr sz="1100"/>
            </a:pPr>
            <a:endParaRPr dirty="0"/>
          </a:p>
          <a:p>
            <a:pPr>
              <a:defRPr sz="1100"/>
            </a:pPr>
            <a:r>
              <a:rPr dirty="0"/>
              <a:t>⎫	Anticipate objections in advance.</a:t>
            </a:r>
          </a:p>
          <a:p>
            <a:pPr>
              <a:defRPr sz="1100"/>
            </a:pPr>
            <a:r>
              <a:rPr dirty="0"/>
              <a:t>⎫	Help the customer identify to what s/he is really objecting to.</a:t>
            </a:r>
          </a:p>
          <a:p>
            <a:pPr>
              <a:defRPr sz="1100"/>
            </a:pPr>
            <a:r>
              <a:rPr dirty="0"/>
              <a:t>⎫	Handle them one at a time. </a:t>
            </a:r>
          </a:p>
          <a:p>
            <a:pPr>
              <a:defRPr sz="1100"/>
            </a:pPr>
            <a:r>
              <a:rPr dirty="0"/>
              <a:t>⎫	Manage objection(s) by helping the customer understand the benefits.</a:t>
            </a:r>
          </a:p>
          <a:p>
            <a:pPr>
              <a:defRPr sz="1100"/>
            </a:pPr>
            <a:endParaRPr dirty="0"/>
          </a:p>
        </p:txBody>
      </p:sp>
    </p:spTree>
    <p:extLst>
      <p:ext uri="{BB962C8B-B14F-4D97-AF65-F5344CB8AC3E}">
        <p14:creationId xmlns:p14="http://schemas.microsoft.com/office/powerpoint/2010/main" val="898871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406400" y="696913"/>
            <a:ext cx="6197600" cy="348615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It’s going to happen —- remember your “no” exercise.</a:t>
            </a:r>
          </a:p>
        </p:txBody>
      </p:sp>
    </p:spTree>
    <p:extLst>
      <p:ext uri="{BB962C8B-B14F-4D97-AF65-F5344CB8AC3E}">
        <p14:creationId xmlns:p14="http://schemas.microsoft.com/office/powerpoint/2010/main" val="2060240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406400" y="696913"/>
            <a:ext cx="6197600" cy="3486150"/>
          </a:xfrm>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rPr dirty="0"/>
              <a:t>It’s going to happen —- remember your “no” exercise.</a:t>
            </a:r>
          </a:p>
        </p:txBody>
      </p:sp>
    </p:spTree>
    <p:extLst>
      <p:ext uri="{BB962C8B-B14F-4D97-AF65-F5344CB8AC3E}">
        <p14:creationId xmlns:p14="http://schemas.microsoft.com/office/powerpoint/2010/main" val="337685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406400" y="696913"/>
            <a:ext cx="6197600" cy="3486150"/>
          </a:xfrm>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sometimes all they are waiting for is a question.</a:t>
            </a:r>
          </a:p>
          <a:p>
            <a:endParaRPr/>
          </a:p>
          <a:p>
            <a:r>
              <a:t>Ready to go forward?</a:t>
            </a:r>
          </a:p>
          <a:p>
            <a:r>
              <a:t>Use the “we” when can </a:t>
            </a:r>
          </a:p>
          <a:p>
            <a:r>
              <a:t>Don’t talk about </a:t>
            </a:r>
            <a:r>
              <a:rPr i="1"/>
              <a:t>whether</a:t>
            </a:r>
            <a:r>
              <a:t> they will use you, but </a:t>
            </a:r>
            <a:r>
              <a:rPr i="1"/>
              <a:t>when</a:t>
            </a:r>
            <a:r>
              <a:t> they will use you.</a:t>
            </a:r>
          </a:p>
        </p:txBody>
      </p:sp>
    </p:spTree>
    <p:extLst>
      <p:ext uri="{BB962C8B-B14F-4D97-AF65-F5344CB8AC3E}">
        <p14:creationId xmlns:p14="http://schemas.microsoft.com/office/powerpoint/2010/main" val="1515806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406400" y="696913"/>
            <a:ext cx="6197600" cy="3486150"/>
          </a:xfrm>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rPr dirty="0"/>
              <a:t>Let’s now talk briefly about the support piece … </a:t>
            </a:r>
          </a:p>
        </p:txBody>
      </p:sp>
    </p:spTree>
    <p:extLst>
      <p:ext uri="{BB962C8B-B14F-4D97-AF65-F5344CB8AC3E}">
        <p14:creationId xmlns:p14="http://schemas.microsoft.com/office/powerpoint/2010/main" val="206713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xfrm>
            <a:off x="406400" y="696913"/>
            <a:ext cx="6197600" cy="3486150"/>
          </a:xfrm>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lstStyle/>
          <a:p>
            <a:r>
              <a:t>Internal champion - will talk about in a little bit.</a:t>
            </a:r>
          </a:p>
        </p:txBody>
      </p:sp>
    </p:spTree>
    <p:extLst>
      <p:ext uri="{BB962C8B-B14F-4D97-AF65-F5344CB8AC3E}">
        <p14:creationId xmlns:p14="http://schemas.microsoft.com/office/powerpoint/2010/main" val="990204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406400" y="696913"/>
            <a:ext cx="6197600" cy="3486150"/>
          </a:xfrm>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rPr dirty="0"/>
              <a:t>This week’s quote</a:t>
            </a:r>
          </a:p>
        </p:txBody>
      </p:sp>
    </p:spTree>
    <p:extLst>
      <p:ext uri="{BB962C8B-B14F-4D97-AF65-F5344CB8AC3E}">
        <p14:creationId xmlns:p14="http://schemas.microsoft.com/office/powerpoint/2010/main" val="51968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406400" y="696913"/>
            <a:ext cx="6197600" cy="348615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a:defRPr sz="1400"/>
            </a:pPr>
            <a:r>
              <a:rPr dirty="0"/>
              <a:t>I want to introduce the overarching process for the </a:t>
            </a:r>
            <a:r>
              <a:rPr lang="en-US" dirty="0"/>
              <a:t>influencing</a:t>
            </a:r>
            <a:r>
              <a:rPr dirty="0"/>
              <a:t> cycle. This is the strong, potent methodology that will be your BEST friend as a </a:t>
            </a:r>
            <a:r>
              <a:rPr lang="en-US" dirty="0"/>
              <a:t>quality connection</a:t>
            </a:r>
            <a:r>
              <a:rPr dirty="0"/>
              <a:t> builder.</a:t>
            </a:r>
          </a:p>
          <a:p>
            <a:pPr>
              <a:defRPr sz="1400"/>
            </a:pPr>
            <a:r>
              <a:rPr lang="en-US" dirty="0"/>
              <a:t>I’ll give you a big picture first.</a:t>
            </a:r>
          </a:p>
          <a:p>
            <a:pPr>
              <a:defRPr sz="1400"/>
            </a:pPr>
            <a:r>
              <a:rPr lang="en-US" dirty="0"/>
              <a:t>Then I’ll go through each step and offer up particular skills that work for each step – each of them practical and tactical.</a:t>
            </a:r>
          </a:p>
          <a:p>
            <a:pPr>
              <a:defRPr sz="1400"/>
            </a:pPr>
            <a:r>
              <a:rPr dirty="0"/>
              <a:t> </a:t>
            </a:r>
            <a:r>
              <a:rPr lang="en-US" dirty="0"/>
              <a:t>The big picture </a:t>
            </a:r>
            <a:r>
              <a:rPr dirty="0"/>
              <a:t>goes like this.</a:t>
            </a:r>
          </a:p>
          <a:p>
            <a:pPr>
              <a:defRPr sz="1400"/>
            </a:pPr>
            <a:r>
              <a:rPr dirty="0"/>
              <a:t>CLICK You begin with a relate step - something that connects you to the prospect.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Shape 676"/>
          <p:cNvSpPr>
            <a:spLocks noGrp="1" noRot="1" noChangeAspect="1"/>
          </p:cNvSpPr>
          <p:nvPr>
            <p:ph type="sldImg"/>
          </p:nvPr>
        </p:nvSpPr>
        <p:spPr>
          <a:xfrm>
            <a:off x="406400" y="696913"/>
            <a:ext cx="6197600" cy="3486150"/>
          </a:xfrm>
          <a:prstGeom prst="rect">
            <a:avLst/>
          </a:prstGeom>
        </p:spPr>
        <p:txBody>
          <a:bodyPr/>
          <a:lstStyle/>
          <a:p>
            <a:endParaRPr/>
          </a:p>
        </p:txBody>
      </p:sp>
      <p:sp>
        <p:nvSpPr>
          <p:cNvPr id="677" name="Shape 677"/>
          <p:cNvSpPr>
            <a:spLocks noGrp="1"/>
          </p:cNvSpPr>
          <p:nvPr>
            <p:ph type="body" sz="quarter" idx="1"/>
          </p:nvPr>
        </p:nvSpPr>
        <p:spPr>
          <a:prstGeom prst="rect">
            <a:avLst/>
          </a:prstGeom>
        </p:spPr>
        <p:txBody>
          <a:bodyPr/>
          <a:lstStyle/>
          <a:p>
            <a:r>
              <a:t>Think a little about what YOU are grateful for. Take a moment right now, and say it to yourself. Take it 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406400" y="696913"/>
            <a:ext cx="6197600" cy="3486150"/>
          </a:xfrm>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pPr>
              <a:defRPr sz="1400"/>
            </a:pPr>
            <a:endParaRPr dirty="0"/>
          </a:p>
          <a:p>
            <a:pPr>
              <a:defRPr sz="1400"/>
            </a:pPr>
            <a:r>
              <a:rPr dirty="0"/>
              <a:t>CLICK You then progress to a discovery phase where you do just that - through powerful questions and deep listening, you entrench yourself into their situation, their needs, their </a:t>
            </a:r>
            <a:r>
              <a:rPr lang="en-US" dirty="0"/>
              <a:t>quality</a:t>
            </a:r>
            <a:r>
              <a:rPr dirty="0"/>
              <a:t> objectives</a:t>
            </a:r>
            <a:r>
              <a:rPr lang="en-US" dirty="0"/>
              <a:t>, whether they call them “quality” or not.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406400" y="696913"/>
            <a:ext cx="6197600" cy="348615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lvl1pPr>
              <a:defRPr sz="1400"/>
            </a:lvl1pPr>
          </a:lstStyle>
          <a:p>
            <a:r>
              <a:rPr dirty="0"/>
              <a:t>CLICK  Only after that is complete, do you step into a role of helping work with that prospect to propose how you can help to get him there.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406400" y="696913"/>
            <a:ext cx="6197600" cy="348615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a:defRPr sz="1400"/>
            </a:pPr>
            <a:r>
              <a:rPr dirty="0"/>
              <a:t>CLICK Once that arrangement is made, you continue to support through a strong continued relationship and being there for them.</a:t>
            </a:r>
          </a:p>
          <a:p>
            <a:pPr>
              <a:defRPr sz="1400"/>
            </a:pPr>
            <a:endParaRPr dirty="0"/>
          </a:p>
          <a:p>
            <a:pPr>
              <a:defRPr sz="1400"/>
            </a:pPr>
            <a:r>
              <a:rPr dirty="0"/>
              <a:t>This is different than a</a:t>
            </a:r>
            <a:r>
              <a:rPr lang="en-US" dirty="0"/>
              <a:t>n interactive </a:t>
            </a:r>
            <a:r>
              <a:rPr dirty="0"/>
              <a:t>process</a:t>
            </a:r>
            <a:r>
              <a:rPr lang="en-US" dirty="0"/>
              <a:t> or initial meeting</a:t>
            </a:r>
            <a:r>
              <a:rPr dirty="0"/>
              <a:t> you see in many situations. Follow me as I step through this in a way to differentiate how YOUR path through it as a </a:t>
            </a:r>
            <a:r>
              <a:rPr lang="en-US" dirty="0"/>
              <a:t>quality </a:t>
            </a:r>
            <a:r>
              <a:rPr dirty="0"/>
              <a:t>consultant is different. </a:t>
            </a:r>
          </a:p>
          <a:p>
            <a:pPr>
              <a:defRPr sz="1400"/>
            </a:pPr>
            <a:r>
              <a:rPr dirty="0"/>
              <a:t>Let’s go through it again with an example. But let’s use an example of a TYPICAL process, not a</a:t>
            </a:r>
            <a:r>
              <a:rPr lang="en-US" dirty="0"/>
              <a:t> collaboratively influencing </a:t>
            </a:r>
            <a:r>
              <a:rPr dirty="0"/>
              <a:t>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xfrm>
            <a:off x="406400" y="696913"/>
            <a:ext cx="6197600" cy="3486150"/>
          </a:xfrm>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pPr>
              <a:defRPr sz="1400"/>
            </a:pPr>
            <a:endParaRPr dirty="0"/>
          </a:p>
          <a:p>
            <a:pPr>
              <a:defRPr sz="1400"/>
            </a:pPr>
            <a:endParaRPr dirty="0"/>
          </a:p>
          <a:p>
            <a:pPr>
              <a:defRPr sz="1400"/>
            </a:pPr>
            <a:r>
              <a:rPr dirty="0"/>
              <a:t>Let’s say I go to check out a new gym. </a:t>
            </a:r>
            <a:r>
              <a:rPr lang="en-US" dirty="0"/>
              <a:t>So THEY would be in the position of wanting to influence </a:t>
            </a:r>
            <a:r>
              <a:rPr lang="en-US" b="0" dirty="0"/>
              <a:t>ME</a:t>
            </a:r>
            <a:r>
              <a:rPr lang="en-US" dirty="0"/>
              <a:t>. </a:t>
            </a:r>
          </a:p>
          <a:p>
            <a:pPr>
              <a:defRPr sz="1400"/>
            </a:pPr>
            <a:r>
              <a:rPr dirty="0"/>
              <a:t>And they are offering a special this month. Now there’s a step of relating that occurs when I first lay eyes on the ad, CLICK  wherever that may have been. Then I go visit the gym, and walk in. Their relating step may be not much more than a hopefully warm hello and “how can I help you.”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xfrm>
            <a:off x="406400" y="696913"/>
            <a:ext cx="6197600" cy="3486150"/>
          </a:xfrm>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p>
            <a:pPr>
              <a:defRPr sz="1400"/>
            </a:pPr>
            <a:endParaRPr/>
          </a:p>
          <a:p>
            <a:pPr>
              <a:defRPr sz="1400"/>
            </a:pPr>
            <a:r>
              <a:t>CLICK Their discovery may be nothing more than “why do you want to join the gym?” or “What are your fitness goals?” which is still great that they are asking, but it’s not that they are looking to be a trusted advisor with you.</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M Title Slide">
    <p:spTree>
      <p:nvGrpSpPr>
        <p:cNvPr id="1" name=""/>
        <p:cNvGrpSpPr/>
        <p:nvPr/>
      </p:nvGrpSpPr>
      <p:grpSpPr>
        <a:xfrm>
          <a:off x="0" y="0"/>
          <a:ext cx="0" cy="0"/>
          <a:chOff x="0" y="0"/>
          <a:chExt cx="0" cy="0"/>
        </a:xfrm>
      </p:grpSpPr>
      <p:sp>
        <p:nvSpPr>
          <p:cNvPr id="24" name="Rectangle 23"/>
          <p:cNvSpPr/>
          <p:nvPr userDrawn="1"/>
        </p:nvSpPr>
        <p:spPr>
          <a:xfrm>
            <a:off x="3" y="2"/>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1" y="1"/>
            <a:ext cx="15131144" cy="10855758"/>
          </a:xfrm>
          <a:prstGeom prst="rect">
            <a:avLst/>
          </a:prstGeom>
        </p:spPr>
      </p:pic>
      <p:sp>
        <p:nvSpPr>
          <p:cNvPr id="27" name="Rectangle 26"/>
          <p:cNvSpPr/>
          <p:nvPr userDrawn="1"/>
        </p:nvSpPr>
        <p:spPr>
          <a:xfrm>
            <a:off x="3" y="2456881"/>
            <a:ext cx="24384000" cy="3380510"/>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p:cNvSpPr/>
          <p:nvPr userDrawn="1"/>
        </p:nvSpPr>
        <p:spPr>
          <a:xfrm>
            <a:off x="15131147" y="2"/>
            <a:ext cx="5246917" cy="13716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pic>
        <p:nvPicPr>
          <p:cNvPr id="29" name="Picture 28"/>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15829928" y="864526"/>
            <a:ext cx="3880848" cy="1124108"/>
          </a:xfrm>
          <a:prstGeom prst="rect">
            <a:avLst/>
          </a:prstGeom>
          <a:noFill/>
          <a:ln>
            <a:noFill/>
          </a:ln>
        </p:spPr>
      </p:pic>
      <p:sp>
        <p:nvSpPr>
          <p:cNvPr id="31" name="Rectangle 30"/>
          <p:cNvSpPr/>
          <p:nvPr userDrawn="1"/>
        </p:nvSpPr>
        <p:spPr>
          <a:xfrm>
            <a:off x="1578491" y="5831263"/>
            <a:ext cx="4074165" cy="1810326"/>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2" name="Rectangle 31"/>
          <p:cNvSpPr/>
          <p:nvPr userDrawn="1"/>
        </p:nvSpPr>
        <p:spPr>
          <a:xfrm>
            <a:off x="5731623" y="5831263"/>
            <a:ext cx="2691944" cy="1810326"/>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32"/>
          <p:cNvSpPr/>
          <p:nvPr userDrawn="1"/>
        </p:nvSpPr>
        <p:spPr>
          <a:xfrm>
            <a:off x="8502531" y="5831263"/>
            <a:ext cx="6628613" cy="1810326"/>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5" name="TextBox 34"/>
          <p:cNvSpPr txBox="1"/>
          <p:nvPr userDrawn="1"/>
        </p:nvSpPr>
        <p:spPr>
          <a:xfrm>
            <a:off x="1400821" y="10543869"/>
            <a:ext cx="4450080" cy="369332"/>
          </a:xfrm>
          <a:prstGeom prst="rect">
            <a:avLst/>
          </a:prstGeom>
          <a:noFill/>
        </p:spPr>
        <p:txBody>
          <a:bodyPr wrap="square" rtlCol="0">
            <a:spAutoFit/>
          </a:bodyPr>
          <a:lstStyle/>
          <a:p>
            <a:r>
              <a:rPr lang="en-US" sz="1800" b="0" i="1" spc="450" dirty="0">
                <a:solidFill>
                  <a:srgbClr val="00ACD9"/>
                </a:solidFill>
                <a:latin typeface="Calibri" charset="0"/>
                <a:ea typeface="Calibri" charset="0"/>
                <a:cs typeface="Calibri" charset="0"/>
              </a:rPr>
              <a:t>PRESENTED BY</a:t>
            </a:r>
          </a:p>
        </p:txBody>
      </p:sp>
      <p:pic>
        <p:nvPicPr>
          <p:cNvPr id="39" name="Picture 3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578491" y="11820264"/>
            <a:ext cx="18799568" cy="73152"/>
          </a:xfrm>
          <a:prstGeom prst="rect">
            <a:avLst/>
          </a:prstGeom>
        </p:spPr>
      </p:pic>
      <p:sp>
        <p:nvSpPr>
          <p:cNvPr id="2" name="Title 1"/>
          <p:cNvSpPr>
            <a:spLocks noGrp="1"/>
          </p:cNvSpPr>
          <p:nvPr>
            <p:ph type="ctrTitle" hasCustomPrompt="1"/>
          </p:nvPr>
        </p:nvSpPr>
        <p:spPr>
          <a:xfrm>
            <a:off x="1375363" y="2456881"/>
            <a:ext cx="12380421" cy="3380510"/>
          </a:xfrm>
        </p:spPr>
        <p:txBody>
          <a:bodyPr anchor="ctr">
            <a:normAutofit/>
          </a:bodyPr>
          <a:lstStyle>
            <a:lvl1pPr algn="l">
              <a:lnSpc>
                <a:spcPts val="5550"/>
              </a:lnSpc>
              <a:defRPr sz="5400" spc="46"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14" name="Rectangle 13"/>
          <p:cNvSpPr/>
          <p:nvPr/>
        </p:nvSpPr>
        <p:spPr>
          <a:xfrm>
            <a:off x="3" y="2456881"/>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400824" y="11118197"/>
            <a:ext cx="12522661" cy="706250"/>
          </a:xfrm>
        </p:spPr>
        <p:txBody>
          <a:bodyPr lIns="91440" rIns="91440">
            <a:normAutofit/>
          </a:bodyPr>
          <a:lstStyle>
            <a:lvl1pPr marL="0" indent="0" algn="l">
              <a:buNone/>
              <a:defRPr sz="3200" cap="none" spc="300" baseline="0">
                <a:solidFill>
                  <a:schemeClr val="bg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5" name="Footer Placeholder 4"/>
          <p:cNvSpPr>
            <a:spLocks noGrp="1"/>
          </p:cNvSpPr>
          <p:nvPr>
            <p:ph type="ftr" sz="quarter" idx="11"/>
          </p:nvPr>
        </p:nvSpPr>
        <p:spPr>
          <a:xfrm>
            <a:off x="15131147" y="12977337"/>
            <a:ext cx="5246917" cy="730250"/>
          </a:xfrm>
        </p:spPr>
        <p:txBody>
          <a:bodyPr/>
          <a:lstStyle/>
          <a:p>
            <a:endParaRPr lang="en-US" dirty="0"/>
          </a:p>
        </p:txBody>
      </p:sp>
      <p:pic>
        <p:nvPicPr>
          <p:cNvPr id="43" name="Picture 4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671819" y="11771317"/>
            <a:ext cx="1231365" cy="268746"/>
          </a:xfrm>
          <a:prstGeom prst="rect">
            <a:avLst/>
          </a:prstGeom>
          <a:noFill/>
          <a:ln>
            <a:noFill/>
          </a:ln>
        </p:spPr>
      </p:pic>
      <p:pic>
        <p:nvPicPr>
          <p:cNvPr id="44" name="Picture 4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798741" y="11744266"/>
            <a:ext cx="1552640" cy="293412"/>
          </a:xfrm>
          <a:prstGeom prst="rect">
            <a:avLst/>
          </a:prstGeom>
          <a:noFill/>
          <a:ln>
            <a:noFill/>
          </a:ln>
        </p:spPr>
      </p:pic>
      <p:sp>
        <p:nvSpPr>
          <p:cNvPr id="4" name="Date Placeholder 3"/>
          <p:cNvSpPr>
            <a:spLocks noGrp="1"/>
          </p:cNvSpPr>
          <p:nvPr>
            <p:ph type="dt" sz="half" idx="10"/>
          </p:nvPr>
        </p:nvSpPr>
        <p:spPr>
          <a:xfrm>
            <a:off x="129901" y="12977335"/>
            <a:ext cx="1972939" cy="730250"/>
          </a:xfrm>
        </p:spPr>
        <p:txBody>
          <a:bodyPr/>
          <a:lstStyle/>
          <a:p>
            <a:fld id="{E57D8061-5A86-44DF-A273-413F052410A5}" type="datetime1">
              <a:rPr lang="en-US" smtClean="0"/>
              <a:t>2/20/2019</a:t>
            </a:fld>
            <a:endParaRPr lang="en-US" dirty="0"/>
          </a:p>
        </p:txBody>
      </p:sp>
      <p:sp>
        <p:nvSpPr>
          <p:cNvPr id="6" name="Slide Number Placeholder 5"/>
          <p:cNvSpPr>
            <a:spLocks noGrp="1"/>
          </p:cNvSpPr>
          <p:nvPr>
            <p:ph type="sldNum" sz="quarter" idx="12"/>
          </p:nvPr>
        </p:nvSpPr>
        <p:spPr>
          <a:xfrm>
            <a:off x="-847311" y="12919583"/>
            <a:ext cx="488915" cy="471924"/>
          </a:xfrm>
        </p:spPr>
        <p:txBody>
          <a:bodyPr/>
          <a:lstStyle/>
          <a:p>
            <a:fld id="{4FAB73BC-B049-4115-A692-8D63A059BFB8}" type="slidenum">
              <a:rPr lang="en-US" smtClean="0"/>
              <a:t>‹#›</a:t>
            </a:fld>
            <a:endParaRPr lang="en-US" dirty="0"/>
          </a:p>
        </p:txBody>
      </p:sp>
      <p:sp>
        <p:nvSpPr>
          <p:cNvPr id="23" name="Rectangle 22"/>
          <p:cNvSpPr/>
          <p:nvPr userDrawn="1"/>
        </p:nvSpPr>
        <p:spPr>
          <a:xfrm>
            <a:off x="15131147" y="2727839"/>
            <a:ext cx="5246917" cy="2842034"/>
          </a:xfrm>
          <a:prstGeom prst="rect">
            <a:avLst/>
          </a:prstGeom>
          <a:blipFill>
            <a:blip r:embed="rId1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TextBox 21"/>
          <p:cNvSpPr txBox="1"/>
          <p:nvPr userDrawn="1"/>
        </p:nvSpPr>
        <p:spPr>
          <a:xfrm>
            <a:off x="20521403" y="12188297"/>
            <a:ext cx="3733125" cy="1061829"/>
          </a:xfrm>
          <a:prstGeom prst="rect">
            <a:avLst/>
          </a:prstGeom>
          <a:noFill/>
        </p:spPr>
        <p:txBody>
          <a:bodyPr wrap="square" rtlCol="0">
            <a:spAutoFit/>
          </a:bodyPr>
          <a:lstStyle/>
          <a:p>
            <a:pPr algn="ctr"/>
            <a:r>
              <a:rPr lang="en-US" sz="900" b="0" i="0" kern="1200" dirty="0">
                <a:solidFill>
                  <a:schemeClr val="bg1"/>
                </a:solidFill>
                <a:effectLst/>
                <a:latin typeface="+mn-lt"/>
                <a:ea typeface="+mn-ea"/>
                <a:cs typeface="+mn-cs"/>
              </a:rPr>
              <a:t>Sandia National Laboratories is a </a:t>
            </a:r>
            <a:r>
              <a:rPr lang="en-US" sz="900" b="0" i="0" kern="1200" dirty="0" err="1">
                <a:solidFill>
                  <a:schemeClr val="bg1"/>
                </a:solidFill>
                <a:effectLst/>
                <a:latin typeface="+mn-lt"/>
                <a:ea typeface="+mn-ea"/>
                <a:cs typeface="+mn-cs"/>
              </a:rPr>
              <a:t>multimission</a:t>
            </a:r>
            <a:r>
              <a:rPr lang="en-US" sz="900" b="0" i="0" kern="1200" dirty="0">
                <a:solidFill>
                  <a:schemeClr val="bg1"/>
                </a:solidFill>
                <a:effectLst/>
                <a:latin typeface="+mn-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900" dirty="0">
              <a:solidFill>
                <a:schemeClr val="bg1"/>
              </a:solidFill>
            </a:endParaRPr>
          </a:p>
        </p:txBody>
      </p:sp>
    </p:spTree>
    <p:extLst>
      <p:ext uri="{BB962C8B-B14F-4D97-AF65-F5344CB8AC3E}">
        <p14:creationId xmlns:p14="http://schemas.microsoft.com/office/powerpoint/2010/main" val="18785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504">
          <p15:clr>
            <a:srgbClr val="FBAE40"/>
          </p15:clr>
        </p15:guide>
        <p15:guide id="3" orient="horz" pos="2160">
          <p15:clr>
            <a:srgbClr val="FBAE40"/>
          </p15:clr>
        </p15:guide>
        <p15:guide id="4" pos="37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M Title Slide White">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3" y="2456879"/>
            <a:ext cx="24384000" cy="3380510"/>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p:nvPicPr>
        <p:blipFill rotWithShape="1">
          <a:blip r:embed="rId2" cstate="email">
            <a:alphaModFix amt="34000"/>
            <a:extLst>
              <a:ext uri="{28A0092B-C50C-407E-A947-70E740481C1C}">
                <a14:useLocalDpi xmlns:a14="http://schemas.microsoft.com/office/drawing/2010/main"/>
              </a:ext>
            </a:extLst>
          </a:blip>
          <a:srcRect/>
          <a:stretch/>
        </p:blipFill>
        <p:spPr>
          <a:xfrm>
            <a:off x="15131144" y="5831248"/>
            <a:ext cx="9252859" cy="9565508"/>
          </a:xfrm>
          <a:prstGeom prst="rect">
            <a:avLst/>
          </a:prstGeom>
        </p:spPr>
      </p:pic>
      <p:sp>
        <p:nvSpPr>
          <p:cNvPr id="11" name="Rectangle 10"/>
          <p:cNvSpPr/>
          <p:nvPr userDrawn="1"/>
        </p:nvSpPr>
        <p:spPr>
          <a:xfrm>
            <a:off x="15131147" y="0"/>
            <a:ext cx="5246917" cy="13716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1375363" y="2456879"/>
            <a:ext cx="12380421" cy="3380510"/>
          </a:xfrm>
        </p:spPr>
        <p:txBody>
          <a:bodyPr anchor="ctr">
            <a:normAutofit/>
          </a:bodyPr>
          <a:lstStyle>
            <a:lvl1pPr algn="l">
              <a:lnSpc>
                <a:spcPts val="5550"/>
              </a:lnSpc>
              <a:defRPr sz="5400" spc="46"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1378454" y="11134973"/>
            <a:ext cx="12522661" cy="706250"/>
          </a:xfrm>
        </p:spPr>
        <p:txBody>
          <a:bodyPr lIns="91440" rIns="91440">
            <a:normAutofit/>
          </a:bodyPr>
          <a:lstStyle>
            <a:lvl1pPr marL="0" indent="0" algn="l">
              <a:buNone/>
              <a:defRPr sz="3200" cap="none" spc="300" baseline="0">
                <a:solidFill>
                  <a:schemeClr val="tx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15" name="Date Placeholder 3"/>
          <p:cNvSpPr>
            <a:spLocks noGrp="1"/>
          </p:cNvSpPr>
          <p:nvPr>
            <p:ph type="dt" sz="half" idx="10"/>
          </p:nvPr>
        </p:nvSpPr>
        <p:spPr>
          <a:xfrm>
            <a:off x="129901" y="12919585"/>
            <a:ext cx="2017680" cy="730250"/>
          </a:xfrm>
        </p:spPr>
        <p:txBody>
          <a:bodyPr/>
          <a:lstStyle>
            <a:lvl1pPr>
              <a:defRPr>
                <a:solidFill>
                  <a:schemeClr val="bg1">
                    <a:lumMod val="50000"/>
                  </a:schemeClr>
                </a:solidFill>
              </a:defRPr>
            </a:lvl1pPr>
          </a:lstStyle>
          <a:p>
            <a:fld id="{C38DB0C8-B81B-4C9A-8406-5967BB13A7A1}" type="datetime1">
              <a:rPr lang="en-US" smtClean="0"/>
              <a:t>2/20/2019</a:t>
            </a:fld>
            <a:endParaRPr lang="en-US" dirty="0"/>
          </a:p>
        </p:txBody>
      </p:sp>
      <p:sp>
        <p:nvSpPr>
          <p:cNvPr id="16" name="Footer Placeholder 4"/>
          <p:cNvSpPr>
            <a:spLocks noGrp="1"/>
          </p:cNvSpPr>
          <p:nvPr>
            <p:ph type="ftr" sz="quarter" idx="11"/>
          </p:nvPr>
        </p:nvSpPr>
        <p:spPr>
          <a:xfrm>
            <a:off x="15131147" y="12919585"/>
            <a:ext cx="5246917" cy="730250"/>
          </a:xfrm>
        </p:spPr>
        <p:txBody>
          <a:bodyPr/>
          <a:lstStyle/>
          <a:p>
            <a:endParaRPr lang="en-US" dirty="0"/>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5716658" y="776121"/>
            <a:ext cx="4186045" cy="1212510"/>
          </a:xfrm>
          <a:prstGeom prst="rect">
            <a:avLst/>
          </a:prstGeom>
          <a:noFill/>
          <a:ln>
            <a:noFill/>
          </a:ln>
        </p:spPr>
      </p:pic>
      <p:sp>
        <p:nvSpPr>
          <p:cNvPr id="19" name="Rectangle 18"/>
          <p:cNvSpPr/>
          <p:nvPr/>
        </p:nvSpPr>
        <p:spPr>
          <a:xfrm>
            <a:off x="3" y="2456879"/>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 name="Picture 39"/>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578491" y="11868740"/>
            <a:ext cx="18799568" cy="73152"/>
          </a:xfrm>
          <a:prstGeom prst="rect">
            <a:avLst/>
          </a:prstGeom>
        </p:spPr>
      </p:pic>
      <p:pic>
        <p:nvPicPr>
          <p:cNvPr id="41" name="Picture 4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673943" y="11811242"/>
            <a:ext cx="1192936" cy="259464"/>
          </a:xfrm>
          <a:prstGeom prst="rect">
            <a:avLst/>
          </a:prstGeom>
          <a:noFill/>
          <a:ln>
            <a:noFill/>
          </a:ln>
        </p:spPr>
      </p:pic>
      <p:pic>
        <p:nvPicPr>
          <p:cNvPr id="42" name="Picture 4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798743" y="11761303"/>
            <a:ext cx="1627261" cy="307514"/>
          </a:xfrm>
          <a:prstGeom prst="rect">
            <a:avLst/>
          </a:prstGeom>
          <a:noFill/>
          <a:ln>
            <a:noFill/>
          </a:ln>
        </p:spPr>
      </p:pic>
      <p:sp>
        <p:nvSpPr>
          <p:cNvPr id="44" name="Rectangle 43"/>
          <p:cNvSpPr/>
          <p:nvPr userDrawn="1"/>
        </p:nvSpPr>
        <p:spPr>
          <a:xfrm>
            <a:off x="1578491" y="5831263"/>
            <a:ext cx="4074165" cy="1810326"/>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5" name="Rectangle 44"/>
          <p:cNvSpPr/>
          <p:nvPr userDrawn="1"/>
        </p:nvSpPr>
        <p:spPr>
          <a:xfrm>
            <a:off x="5731623" y="5831263"/>
            <a:ext cx="2691944" cy="1810326"/>
          </a:xfrm>
          <a:prstGeom prst="rect">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Rectangle 45"/>
          <p:cNvSpPr/>
          <p:nvPr userDrawn="1"/>
        </p:nvSpPr>
        <p:spPr>
          <a:xfrm>
            <a:off x="8502531" y="5831263"/>
            <a:ext cx="6628613" cy="1810326"/>
          </a:xfrm>
          <a:prstGeom prst="rect">
            <a:avLst/>
          </a:prstGeom>
          <a:blipFill>
            <a:blip r:embed="rId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7" name="Rectangle 46"/>
          <p:cNvSpPr/>
          <p:nvPr userDrawn="1"/>
        </p:nvSpPr>
        <p:spPr>
          <a:xfrm>
            <a:off x="15131147" y="2727839"/>
            <a:ext cx="5246917" cy="2842034"/>
          </a:xfrm>
          <a:prstGeom prst="rect">
            <a:avLst/>
          </a:prstGeom>
          <a:blipFill>
            <a:blip r:embed="rId1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TextBox 19"/>
          <p:cNvSpPr txBox="1"/>
          <p:nvPr userDrawn="1"/>
        </p:nvSpPr>
        <p:spPr>
          <a:xfrm>
            <a:off x="20521403" y="12188297"/>
            <a:ext cx="3733125" cy="1061829"/>
          </a:xfrm>
          <a:prstGeom prst="rect">
            <a:avLst/>
          </a:prstGeom>
          <a:noFill/>
        </p:spPr>
        <p:txBody>
          <a:bodyPr wrap="square" rtlCol="0">
            <a:spAutoFit/>
          </a:bodyPr>
          <a:lstStyle/>
          <a:p>
            <a:pPr algn="ctr"/>
            <a:r>
              <a:rPr lang="en-US" sz="900" b="0" i="0" kern="1200" dirty="0">
                <a:solidFill>
                  <a:schemeClr val="tx1"/>
                </a:solidFill>
                <a:effectLst/>
                <a:latin typeface="+mn-lt"/>
                <a:ea typeface="+mn-ea"/>
                <a:cs typeface="+mn-cs"/>
              </a:rPr>
              <a:t>Sandia National Laboratories is a </a:t>
            </a:r>
            <a:r>
              <a:rPr lang="en-US" sz="900" b="0" i="0" kern="1200" dirty="0" err="1">
                <a:solidFill>
                  <a:schemeClr val="tx1"/>
                </a:solidFill>
                <a:effectLst/>
                <a:latin typeface="+mn-lt"/>
                <a:ea typeface="+mn-ea"/>
                <a:cs typeface="+mn-cs"/>
              </a:rPr>
              <a:t>multimission</a:t>
            </a:r>
            <a:r>
              <a:rPr lang="en-US" sz="900" b="0" i="0" kern="1200" dirty="0">
                <a:solidFill>
                  <a:schemeClr val="tx1"/>
                </a:solidFill>
                <a:effectLst/>
                <a:latin typeface="+mn-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900" dirty="0">
              <a:solidFill>
                <a:schemeClr val="tx1"/>
              </a:solidFill>
            </a:endParaRPr>
          </a:p>
        </p:txBody>
      </p:sp>
    </p:spTree>
    <p:extLst>
      <p:ext uri="{BB962C8B-B14F-4D97-AF65-F5344CB8AC3E}">
        <p14:creationId xmlns:p14="http://schemas.microsoft.com/office/powerpoint/2010/main" val="303360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A Title Slide White">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3" y="2456879"/>
            <a:ext cx="24384000" cy="3380510"/>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p:nvPicPr>
        <p:blipFill rotWithShape="1">
          <a:blip r:embed="rId2" cstate="email">
            <a:alphaModFix amt="39000"/>
            <a:extLst>
              <a:ext uri="{28A0092B-C50C-407E-A947-70E740481C1C}">
                <a14:useLocalDpi xmlns:a14="http://schemas.microsoft.com/office/drawing/2010/main"/>
              </a:ext>
            </a:extLst>
          </a:blip>
          <a:srcRect b="-666"/>
          <a:stretch/>
        </p:blipFill>
        <p:spPr>
          <a:xfrm>
            <a:off x="15131144" y="5831261"/>
            <a:ext cx="9252859" cy="5863874"/>
          </a:xfrm>
          <a:prstGeom prst="rect">
            <a:avLst/>
          </a:prstGeom>
        </p:spPr>
      </p:pic>
      <p:sp>
        <p:nvSpPr>
          <p:cNvPr id="11" name="Rectangle 10"/>
          <p:cNvSpPr/>
          <p:nvPr userDrawn="1"/>
        </p:nvSpPr>
        <p:spPr>
          <a:xfrm>
            <a:off x="15131147" y="0"/>
            <a:ext cx="5246917" cy="13716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1375363" y="2456879"/>
            <a:ext cx="12380421" cy="3380510"/>
          </a:xfrm>
        </p:spPr>
        <p:txBody>
          <a:bodyPr anchor="ctr">
            <a:normAutofit/>
          </a:bodyPr>
          <a:lstStyle>
            <a:lvl1pPr algn="l">
              <a:lnSpc>
                <a:spcPts val="5550"/>
              </a:lnSpc>
              <a:defRPr sz="5400" spc="46"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1378454" y="11134973"/>
            <a:ext cx="12522661" cy="706250"/>
          </a:xfrm>
        </p:spPr>
        <p:txBody>
          <a:bodyPr lIns="91440" rIns="91440">
            <a:normAutofit/>
          </a:bodyPr>
          <a:lstStyle>
            <a:lvl1pPr marL="0" indent="0" algn="l">
              <a:buNone/>
              <a:defRPr sz="3200" cap="none" spc="300" baseline="0">
                <a:solidFill>
                  <a:schemeClr val="tx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15" name="Date Placeholder 3"/>
          <p:cNvSpPr>
            <a:spLocks noGrp="1"/>
          </p:cNvSpPr>
          <p:nvPr>
            <p:ph type="dt" sz="half" idx="10"/>
          </p:nvPr>
        </p:nvSpPr>
        <p:spPr>
          <a:xfrm>
            <a:off x="129901" y="12919585"/>
            <a:ext cx="2017680" cy="730250"/>
          </a:xfrm>
        </p:spPr>
        <p:txBody>
          <a:bodyPr/>
          <a:lstStyle>
            <a:lvl1pPr>
              <a:defRPr>
                <a:solidFill>
                  <a:schemeClr val="bg1">
                    <a:lumMod val="50000"/>
                  </a:schemeClr>
                </a:solidFill>
              </a:defRPr>
            </a:lvl1pPr>
          </a:lstStyle>
          <a:p>
            <a:fld id="{43002BB7-EAFE-454E-BA69-C38DD1E547C8}" type="datetime1">
              <a:rPr lang="en-US" smtClean="0"/>
              <a:t>2/20/2019</a:t>
            </a:fld>
            <a:endParaRPr lang="en-US" dirty="0"/>
          </a:p>
        </p:txBody>
      </p:sp>
      <p:sp>
        <p:nvSpPr>
          <p:cNvPr id="16" name="Footer Placeholder 4"/>
          <p:cNvSpPr>
            <a:spLocks noGrp="1"/>
          </p:cNvSpPr>
          <p:nvPr>
            <p:ph type="ftr" sz="quarter" idx="11"/>
          </p:nvPr>
        </p:nvSpPr>
        <p:spPr>
          <a:xfrm>
            <a:off x="15131147" y="12919585"/>
            <a:ext cx="5246917" cy="730250"/>
          </a:xfrm>
        </p:spPr>
        <p:txBody>
          <a:bodyPr/>
          <a:lstStyle/>
          <a:p>
            <a:endParaRPr lang="en-US" dirty="0"/>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5716658" y="776121"/>
            <a:ext cx="4186045" cy="1212510"/>
          </a:xfrm>
          <a:prstGeom prst="rect">
            <a:avLst/>
          </a:prstGeom>
          <a:noFill/>
          <a:ln>
            <a:noFill/>
          </a:ln>
        </p:spPr>
      </p:pic>
      <p:sp>
        <p:nvSpPr>
          <p:cNvPr id="19" name="Rectangle 18"/>
          <p:cNvSpPr/>
          <p:nvPr/>
        </p:nvSpPr>
        <p:spPr>
          <a:xfrm>
            <a:off x="3" y="2456879"/>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400821" y="10673309"/>
            <a:ext cx="4450080" cy="369332"/>
          </a:xfrm>
          <a:prstGeom prst="rect">
            <a:avLst/>
          </a:prstGeom>
          <a:noFill/>
        </p:spPr>
        <p:txBody>
          <a:bodyPr wrap="square" rtlCol="0">
            <a:spAutoFit/>
          </a:bodyPr>
          <a:lstStyle/>
          <a:p>
            <a:r>
              <a:rPr lang="en-US" sz="1800" i="1" spc="450" dirty="0">
                <a:solidFill>
                  <a:srgbClr val="00ACD9"/>
                </a:solidFill>
              </a:rPr>
              <a:t>PRESENTED BY</a:t>
            </a:r>
          </a:p>
        </p:txBody>
      </p:sp>
      <p:pic>
        <p:nvPicPr>
          <p:cNvPr id="40" name="Picture 39"/>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578491" y="11868740"/>
            <a:ext cx="18799568" cy="73152"/>
          </a:xfrm>
          <a:prstGeom prst="rect">
            <a:avLst/>
          </a:prstGeom>
        </p:spPr>
      </p:pic>
      <p:pic>
        <p:nvPicPr>
          <p:cNvPr id="41" name="Picture 4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673943" y="11811242"/>
            <a:ext cx="1192936" cy="259464"/>
          </a:xfrm>
          <a:prstGeom prst="rect">
            <a:avLst/>
          </a:prstGeom>
          <a:noFill/>
          <a:ln>
            <a:noFill/>
          </a:ln>
        </p:spPr>
      </p:pic>
      <p:pic>
        <p:nvPicPr>
          <p:cNvPr id="42" name="Picture 4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798743" y="11761303"/>
            <a:ext cx="1627261" cy="307514"/>
          </a:xfrm>
          <a:prstGeom prst="rect">
            <a:avLst/>
          </a:prstGeom>
          <a:noFill/>
          <a:ln>
            <a:noFill/>
          </a:ln>
        </p:spPr>
      </p:pic>
      <p:sp>
        <p:nvSpPr>
          <p:cNvPr id="44" name="Rectangle 43"/>
          <p:cNvSpPr/>
          <p:nvPr userDrawn="1"/>
        </p:nvSpPr>
        <p:spPr>
          <a:xfrm>
            <a:off x="1578491" y="5831263"/>
            <a:ext cx="4074165" cy="1810326"/>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5" name="Rectangle 44"/>
          <p:cNvSpPr/>
          <p:nvPr userDrawn="1"/>
        </p:nvSpPr>
        <p:spPr>
          <a:xfrm>
            <a:off x="5731623" y="5831263"/>
            <a:ext cx="2691944" cy="1810326"/>
          </a:xfrm>
          <a:prstGeom prst="rect">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Rectangle 45"/>
          <p:cNvSpPr/>
          <p:nvPr userDrawn="1"/>
        </p:nvSpPr>
        <p:spPr>
          <a:xfrm>
            <a:off x="8502531" y="5831263"/>
            <a:ext cx="6628613" cy="1810326"/>
          </a:xfrm>
          <a:prstGeom prst="rect">
            <a:avLst/>
          </a:prstGeom>
          <a:blipFill>
            <a:blip r:embed="rId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7" name="Rectangle 46"/>
          <p:cNvSpPr/>
          <p:nvPr userDrawn="1"/>
        </p:nvSpPr>
        <p:spPr>
          <a:xfrm>
            <a:off x="15131147" y="2727839"/>
            <a:ext cx="5246917" cy="2842034"/>
          </a:xfrm>
          <a:prstGeom prst="rect">
            <a:avLst/>
          </a:prstGeom>
          <a:blipFill>
            <a:blip r:embed="rId1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TextBox 19"/>
          <p:cNvSpPr txBox="1"/>
          <p:nvPr userDrawn="1"/>
        </p:nvSpPr>
        <p:spPr>
          <a:xfrm>
            <a:off x="20521403" y="12188297"/>
            <a:ext cx="3733125" cy="1061829"/>
          </a:xfrm>
          <a:prstGeom prst="rect">
            <a:avLst/>
          </a:prstGeom>
          <a:noFill/>
        </p:spPr>
        <p:txBody>
          <a:bodyPr wrap="square" rtlCol="0">
            <a:spAutoFit/>
          </a:bodyPr>
          <a:lstStyle/>
          <a:p>
            <a:pPr algn="ctr"/>
            <a:r>
              <a:rPr lang="en-US" sz="900" b="0" i="0" kern="1200" dirty="0">
                <a:solidFill>
                  <a:schemeClr val="tx1"/>
                </a:solidFill>
                <a:effectLst/>
                <a:latin typeface="+mn-lt"/>
                <a:ea typeface="+mn-ea"/>
                <a:cs typeface="+mn-cs"/>
              </a:rPr>
              <a:t>Sandia National Laboratories is a </a:t>
            </a:r>
            <a:r>
              <a:rPr lang="en-US" sz="900" b="0" i="0" kern="1200" dirty="0" err="1">
                <a:solidFill>
                  <a:schemeClr val="tx1"/>
                </a:solidFill>
                <a:effectLst/>
                <a:latin typeface="+mn-lt"/>
                <a:ea typeface="+mn-ea"/>
                <a:cs typeface="+mn-cs"/>
              </a:rPr>
              <a:t>multimission</a:t>
            </a:r>
            <a:r>
              <a:rPr lang="en-US" sz="900" b="0" i="0" kern="1200" dirty="0">
                <a:solidFill>
                  <a:schemeClr val="tx1"/>
                </a:solidFill>
                <a:effectLst/>
                <a:latin typeface="+mn-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900" dirty="0">
              <a:solidFill>
                <a:schemeClr val="tx1"/>
              </a:solidFill>
            </a:endParaRPr>
          </a:p>
        </p:txBody>
      </p:sp>
    </p:spTree>
    <p:extLst>
      <p:ext uri="{BB962C8B-B14F-4D97-AF65-F5344CB8AC3E}">
        <p14:creationId xmlns:p14="http://schemas.microsoft.com/office/powerpoint/2010/main" val="298929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M Section Title White">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email">
            <a:alphaModFix amt="33000"/>
            <a:extLst>
              <a:ext uri="{28A0092B-C50C-407E-A947-70E740481C1C}">
                <a14:useLocalDpi xmlns:a14="http://schemas.microsoft.com/office/drawing/2010/main"/>
              </a:ext>
            </a:extLst>
          </a:blip>
          <a:srcRect/>
          <a:stretch/>
        </p:blipFill>
        <p:spPr>
          <a:xfrm>
            <a:off x="0" y="15"/>
            <a:ext cx="24384000" cy="17494170"/>
          </a:xfrm>
          <a:prstGeom prst="rect">
            <a:avLst/>
          </a:prstGeom>
        </p:spPr>
      </p:pic>
      <p:pic>
        <p:nvPicPr>
          <p:cNvPr id="15" name="Picture 14"/>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 y="15"/>
            <a:ext cx="8077923" cy="17494170"/>
          </a:xfrm>
          <a:prstGeom prst="rect">
            <a:avLst/>
          </a:prstGeom>
        </p:spPr>
      </p:pic>
      <p:sp>
        <p:nvSpPr>
          <p:cNvPr id="10" name="Rectangle 9"/>
          <p:cNvSpPr/>
          <p:nvPr/>
        </p:nvSpPr>
        <p:spPr>
          <a:xfrm>
            <a:off x="3" y="6225206"/>
            <a:ext cx="24384000" cy="339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sp>
        <p:nvSpPr>
          <p:cNvPr id="2" name="Title 1"/>
          <p:cNvSpPr>
            <a:spLocks noGrp="1"/>
          </p:cNvSpPr>
          <p:nvPr>
            <p:ph type="ctrTitle" hasCustomPrompt="1"/>
          </p:nvPr>
        </p:nvSpPr>
        <p:spPr>
          <a:xfrm>
            <a:off x="8261389" y="6225215"/>
            <a:ext cx="12380421" cy="3380510"/>
          </a:xfrm>
        </p:spPr>
        <p:txBody>
          <a:bodyPr anchor="ctr">
            <a:normAutofit/>
          </a:bodyPr>
          <a:lstStyle>
            <a:lvl1pPr algn="l">
              <a:lnSpc>
                <a:spcPts val="5550"/>
              </a:lnSpc>
              <a:defRPr sz="5400" spc="46"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8261395" y="10129099"/>
            <a:ext cx="12522661" cy="706250"/>
          </a:xfrm>
        </p:spPr>
        <p:txBody>
          <a:bodyPr lIns="91440" rIns="91440">
            <a:normAutofit/>
          </a:bodyPr>
          <a:lstStyle>
            <a:lvl1pPr marL="0" indent="0" algn="l">
              <a:buNone/>
              <a:defRPr sz="3200" cap="none" spc="300" baseline="0">
                <a:solidFill>
                  <a:schemeClr val="tx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4" name="Date Placeholder 3"/>
          <p:cNvSpPr>
            <a:spLocks noGrp="1"/>
          </p:cNvSpPr>
          <p:nvPr>
            <p:ph type="dt" sz="half" idx="10"/>
          </p:nvPr>
        </p:nvSpPr>
        <p:spPr>
          <a:xfrm>
            <a:off x="129901" y="12977335"/>
            <a:ext cx="2017680" cy="730250"/>
          </a:xfrm>
        </p:spPr>
        <p:txBody>
          <a:bodyPr/>
          <a:lstStyle>
            <a:lvl1pPr>
              <a:defRPr>
                <a:solidFill>
                  <a:schemeClr val="tx1"/>
                </a:solidFill>
              </a:defRPr>
            </a:lvl1pPr>
          </a:lstStyle>
          <a:p>
            <a:fld id="{57F26F38-9553-4FDD-87DC-F43C5967CC95}" type="datetime1">
              <a:rPr lang="en-US" smtClean="0"/>
              <a:t>2/20/2019</a:t>
            </a:fld>
            <a:endParaRPr lang="en-US" dirty="0"/>
          </a:p>
        </p:txBody>
      </p:sp>
      <p:sp>
        <p:nvSpPr>
          <p:cNvPr id="5" name="Footer Placeholder 4"/>
          <p:cNvSpPr>
            <a:spLocks noGrp="1"/>
          </p:cNvSpPr>
          <p:nvPr>
            <p:ph type="ftr" sz="quarter" idx="11"/>
          </p:nvPr>
        </p:nvSpPr>
        <p:spPr>
          <a:xfrm>
            <a:off x="8077920" y="12977335"/>
            <a:ext cx="5246917" cy="730250"/>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984933" y="12919583"/>
            <a:ext cx="488916" cy="471924"/>
          </a:xfrm>
        </p:spPr>
        <p:txBody>
          <a:bodyPr/>
          <a:lstStyle/>
          <a:p>
            <a:fld id="{4FAB73BC-B049-4115-A692-8D63A059BFB8}" type="slidenum">
              <a:rPr lang="en-US" smtClean="0"/>
              <a:pPr/>
              <a:t>‹#›</a:t>
            </a:fld>
            <a:endParaRPr lang="en-US" dirty="0"/>
          </a:p>
        </p:txBody>
      </p:sp>
      <p:sp>
        <p:nvSpPr>
          <p:cNvPr id="14" name="Rectangle 13"/>
          <p:cNvSpPr/>
          <p:nvPr/>
        </p:nvSpPr>
        <p:spPr>
          <a:xfrm>
            <a:off x="3" y="6225215"/>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pic>
        <p:nvPicPr>
          <p:cNvPr id="7" name="Picture 6"/>
          <p:cNvPicPr>
            <a:picLocks/>
          </p:cNvPicPr>
          <p:nvPr/>
        </p:nvPicPr>
        <p:blipFill>
          <a:blip r:embed="rId4" cstate="email">
            <a:extLst>
              <a:ext uri="{28A0092B-C50C-407E-A947-70E740481C1C}">
                <a14:useLocalDpi xmlns:a14="http://schemas.microsoft.com/office/drawing/2010/main"/>
              </a:ext>
            </a:extLst>
          </a:blip>
          <a:stretch>
            <a:fillRect/>
          </a:stretch>
        </p:blipFill>
        <p:spPr>
          <a:xfrm>
            <a:off x="8077923" y="9786763"/>
            <a:ext cx="16306085" cy="127274"/>
          </a:xfrm>
          <a:prstGeom prst="rect">
            <a:avLst/>
          </a:prstGeom>
        </p:spPr>
      </p:pic>
    </p:spTree>
    <p:extLst>
      <p:ext uri="{BB962C8B-B14F-4D97-AF65-F5344CB8AC3E}">
        <p14:creationId xmlns:p14="http://schemas.microsoft.com/office/powerpoint/2010/main" val="35662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A Section Title White">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email">
            <a:alphaModFix amt="36000"/>
            <a:extLst>
              <a:ext uri="{28A0092B-C50C-407E-A947-70E740481C1C}">
                <a14:useLocalDpi xmlns:a14="http://schemas.microsoft.com/office/drawing/2010/main"/>
              </a:ext>
            </a:extLst>
          </a:blip>
          <a:srcRect/>
          <a:stretch/>
        </p:blipFill>
        <p:spPr>
          <a:xfrm>
            <a:off x="0" y="-1"/>
            <a:ext cx="24384000" cy="9914038"/>
          </a:xfrm>
          <a:prstGeom prst="rect">
            <a:avLst/>
          </a:prstGeom>
        </p:spPr>
      </p:pic>
      <p:sp>
        <p:nvSpPr>
          <p:cNvPr id="10" name="Rectangle 9"/>
          <p:cNvSpPr/>
          <p:nvPr/>
        </p:nvSpPr>
        <p:spPr>
          <a:xfrm>
            <a:off x="3" y="6225206"/>
            <a:ext cx="24384000" cy="339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sp>
        <p:nvSpPr>
          <p:cNvPr id="2" name="Title 1"/>
          <p:cNvSpPr>
            <a:spLocks noGrp="1"/>
          </p:cNvSpPr>
          <p:nvPr>
            <p:ph type="ctrTitle" hasCustomPrompt="1"/>
          </p:nvPr>
        </p:nvSpPr>
        <p:spPr>
          <a:xfrm>
            <a:off x="8261389" y="6225215"/>
            <a:ext cx="12380421" cy="3380510"/>
          </a:xfrm>
        </p:spPr>
        <p:txBody>
          <a:bodyPr anchor="ctr">
            <a:normAutofit/>
          </a:bodyPr>
          <a:lstStyle>
            <a:lvl1pPr algn="l">
              <a:lnSpc>
                <a:spcPts val="5550"/>
              </a:lnSpc>
              <a:defRPr sz="5400" spc="46"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8261395" y="10129099"/>
            <a:ext cx="12522661" cy="706250"/>
          </a:xfrm>
        </p:spPr>
        <p:txBody>
          <a:bodyPr lIns="91440" rIns="91440">
            <a:normAutofit/>
          </a:bodyPr>
          <a:lstStyle>
            <a:lvl1pPr marL="0" indent="0" algn="l">
              <a:buNone/>
              <a:defRPr sz="3200" cap="none" spc="300" baseline="0">
                <a:solidFill>
                  <a:schemeClr val="tx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4" name="Date Placeholder 3"/>
          <p:cNvSpPr>
            <a:spLocks noGrp="1"/>
          </p:cNvSpPr>
          <p:nvPr>
            <p:ph type="dt" sz="half" idx="10"/>
          </p:nvPr>
        </p:nvSpPr>
        <p:spPr>
          <a:xfrm>
            <a:off x="129901" y="12977335"/>
            <a:ext cx="2017680" cy="730250"/>
          </a:xfrm>
        </p:spPr>
        <p:txBody>
          <a:bodyPr/>
          <a:lstStyle>
            <a:lvl1pPr>
              <a:defRPr>
                <a:solidFill>
                  <a:schemeClr val="tx1"/>
                </a:solidFill>
              </a:defRPr>
            </a:lvl1pPr>
          </a:lstStyle>
          <a:p>
            <a:fld id="{D7874D5D-1C18-4EF3-93BE-D391D0081362}" type="datetime1">
              <a:rPr lang="en-US" smtClean="0"/>
              <a:t>2/20/2019</a:t>
            </a:fld>
            <a:endParaRPr lang="en-US" dirty="0"/>
          </a:p>
        </p:txBody>
      </p:sp>
      <p:sp>
        <p:nvSpPr>
          <p:cNvPr id="5" name="Footer Placeholder 4"/>
          <p:cNvSpPr>
            <a:spLocks noGrp="1"/>
          </p:cNvSpPr>
          <p:nvPr>
            <p:ph type="ftr" sz="quarter" idx="11"/>
          </p:nvPr>
        </p:nvSpPr>
        <p:spPr>
          <a:xfrm>
            <a:off x="8077920" y="12977335"/>
            <a:ext cx="5246917" cy="730250"/>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984933" y="12919583"/>
            <a:ext cx="488916" cy="471924"/>
          </a:xfrm>
        </p:spPr>
        <p:txBody>
          <a:bodyPr/>
          <a:lstStyle/>
          <a:p>
            <a:fld id="{4FAB73BC-B049-4115-A692-8D63A059BFB8}" type="slidenum">
              <a:rPr lang="en-US" smtClean="0"/>
              <a:pPr/>
              <a:t>‹#›</a:t>
            </a:fld>
            <a:endParaRPr lang="en-US" dirty="0"/>
          </a:p>
        </p:txBody>
      </p:sp>
      <p:sp>
        <p:nvSpPr>
          <p:cNvPr id="14" name="Rectangle 13"/>
          <p:cNvSpPr/>
          <p:nvPr/>
        </p:nvSpPr>
        <p:spPr>
          <a:xfrm>
            <a:off x="3" y="6225215"/>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8077923" y="9786763"/>
            <a:ext cx="16306085" cy="127274"/>
          </a:xfrm>
          <a:prstGeom prst="rect">
            <a:avLst/>
          </a:prstGeom>
        </p:spPr>
      </p:pic>
      <p:pic>
        <p:nvPicPr>
          <p:cNvPr id="12" name="Picture 1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8261373" cy="9914038"/>
          </a:xfrm>
          <a:prstGeom prst="rect">
            <a:avLst/>
          </a:prstGeom>
        </p:spPr>
      </p:pic>
    </p:spTree>
    <p:extLst>
      <p:ext uri="{BB962C8B-B14F-4D97-AF65-F5344CB8AC3E}">
        <p14:creationId xmlns:p14="http://schemas.microsoft.com/office/powerpoint/2010/main" val="282533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ontent White">
    <p:spTree>
      <p:nvGrpSpPr>
        <p:cNvPr id="1" name=""/>
        <p:cNvGrpSpPr/>
        <p:nvPr/>
      </p:nvGrpSpPr>
      <p:grpSpPr>
        <a:xfrm>
          <a:off x="0" y="0"/>
          <a:ext cx="0" cy="0"/>
          <a:chOff x="0" y="0"/>
          <a:chExt cx="0" cy="0"/>
        </a:xfrm>
      </p:grpSpPr>
      <p:sp>
        <p:nvSpPr>
          <p:cNvPr id="18" name="Title Placeholder 1"/>
          <p:cNvSpPr>
            <a:spLocks noGrp="1"/>
          </p:cNvSpPr>
          <p:nvPr>
            <p:ph type="title" hasCustomPrompt="1"/>
          </p:nvPr>
        </p:nvSpPr>
        <p:spPr>
          <a:xfrm>
            <a:off x="1642632" y="447457"/>
            <a:ext cx="20116800" cy="1140450"/>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129908" y="12971839"/>
            <a:ext cx="4944541" cy="730250"/>
          </a:xfrm>
          <a:prstGeom prst="rect">
            <a:avLst/>
          </a:prstGeom>
        </p:spPr>
        <p:txBody>
          <a:bodyPr vert="horz" lIns="91440" tIns="45720" rIns="91440" bIns="45720" rtlCol="0" anchor="ctr"/>
          <a:lstStyle>
            <a:lvl1pPr algn="l">
              <a:defRPr sz="1350">
                <a:solidFill>
                  <a:schemeClr val="bg1">
                    <a:lumMod val="50000"/>
                  </a:schemeClr>
                </a:solidFill>
              </a:defRPr>
            </a:lvl1pPr>
          </a:lstStyle>
          <a:p>
            <a:fld id="{2B6B8E0F-E48D-4776-8ABA-8AD391A8AE77}" type="datetime1">
              <a:rPr lang="en-US" smtClean="0"/>
              <a:t>2/20/2019</a:t>
            </a:fld>
            <a:endParaRPr lang="en-US" dirty="0"/>
          </a:p>
        </p:txBody>
      </p:sp>
      <p:sp>
        <p:nvSpPr>
          <p:cNvPr id="21" name="Footer Placeholder 4"/>
          <p:cNvSpPr>
            <a:spLocks noGrp="1"/>
          </p:cNvSpPr>
          <p:nvPr>
            <p:ph type="ftr" sz="quarter" idx="3"/>
          </p:nvPr>
        </p:nvSpPr>
        <p:spPr>
          <a:xfrm>
            <a:off x="7372375" y="12971839"/>
            <a:ext cx="9645608" cy="730250"/>
          </a:xfrm>
          <a:prstGeom prst="rect">
            <a:avLst/>
          </a:prstGeom>
        </p:spPr>
        <p:txBody>
          <a:bodyPr vert="horz" lIns="91440" tIns="45720" rIns="91440" bIns="45720" rtlCol="0" anchor="ctr"/>
          <a:lstStyle>
            <a:lvl1pPr algn="ctr">
              <a:defRPr sz="135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777011" y="1048589"/>
            <a:ext cx="522900" cy="415498"/>
          </a:xfrm>
          <a:prstGeom prst="rect">
            <a:avLst/>
          </a:prstGeom>
        </p:spPr>
        <p:txBody>
          <a:bodyPr vert="horz" lIns="91440" tIns="45720" rIns="91440" bIns="45720" rtlCol="0" anchor="ctr"/>
          <a:lstStyle>
            <a:lvl1pPr algn="r">
              <a:defRPr sz="2100">
                <a:solidFill>
                  <a:srgbClr val="000000"/>
                </a:solidFill>
              </a:defRPr>
            </a:lvl1pPr>
          </a:lstStyle>
          <a:p>
            <a:fld id="{4FAB73BC-B049-4115-A692-8D63A059BFB8}" type="slidenum">
              <a:rPr lang="en-US" smtClean="0"/>
              <a:pPr/>
              <a:t>‹#›</a:t>
            </a:fld>
            <a:endParaRPr lang="en-US" dirty="0"/>
          </a:p>
        </p:txBody>
      </p:sp>
      <p:sp>
        <p:nvSpPr>
          <p:cNvPr id="4" name="Text Placeholder 3"/>
          <p:cNvSpPr>
            <a:spLocks noGrp="1"/>
          </p:cNvSpPr>
          <p:nvPr>
            <p:ph type="body" sz="quarter" idx="10"/>
          </p:nvPr>
        </p:nvSpPr>
        <p:spPr>
          <a:xfrm>
            <a:off x="1642632" y="2883401"/>
            <a:ext cx="20116800" cy="66123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p:cNvPicPr>
          <p:nvPr/>
        </p:nvPicPr>
        <p:blipFill rotWithShape="1">
          <a:blip r:embed="rId2" cstate="email">
            <a:extLst>
              <a:ext uri="{28A0092B-C50C-407E-A947-70E740481C1C}">
                <a14:useLocalDpi xmlns:a14="http://schemas.microsoft.com/office/drawing/2010/main"/>
              </a:ext>
            </a:extLst>
          </a:blip>
          <a:srcRect t="-16865" b="-2"/>
          <a:stretch/>
        </p:blipFill>
        <p:spPr>
          <a:xfrm rot="16200000">
            <a:off x="17451804" y="6783797"/>
            <a:ext cx="13715998" cy="148421"/>
          </a:xfrm>
          <a:prstGeom prst="rect">
            <a:avLst/>
          </a:prstGeom>
        </p:spPr>
      </p:pic>
      <p:sp>
        <p:nvSpPr>
          <p:cNvPr id="14" name="Rectangle 13"/>
          <p:cNvSpPr/>
          <p:nvPr userDrawn="1"/>
        </p:nvSpPr>
        <p:spPr>
          <a:xfrm rot="5400000">
            <a:off x="678133" y="621792"/>
            <a:ext cx="1371600" cy="128016"/>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userDrawn="1"/>
        </p:nvSpPr>
        <p:spPr>
          <a:xfrm>
            <a:off x="22564879" y="643548"/>
            <a:ext cx="1819123" cy="7366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22781285" y="761650"/>
            <a:ext cx="699008" cy="499872"/>
          </a:xfrm>
          <a:prstGeom prst="rect">
            <a:avLst/>
          </a:prstGeom>
          <a:noFill/>
          <a:ln>
            <a:noFill/>
          </a:ln>
        </p:spPr>
      </p:pic>
    </p:spTree>
    <p:extLst>
      <p:ext uri="{BB962C8B-B14F-4D97-AF65-F5344CB8AC3E}">
        <p14:creationId xmlns:p14="http://schemas.microsoft.com/office/powerpoint/2010/main" val="34891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Only White">
    <p:spTree>
      <p:nvGrpSpPr>
        <p:cNvPr id="1" name=""/>
        <p:cNvGrpSpPr/>
        <p:nvPr/>
      </p:nvGrpSpPr>
      <p:grpSpPr>
        <a:xfrm>
          <a:off x="0" y="0"/>
          <a:ext cx="0" cy="0"/>
          <a:chOff x="0" y="0"/>
          <a:chExt cx="0" cy="0"/>
        </a:xfrm>
      </p:grpSpPr>
      <p:sp>
        <p:nvSpPr>
          <p:cNvPr id="17" name="Rectangle 16"/>
          <p:cNvSpPr/>
          <p:nvPr/>
        </p:nvSpPr>
        <p:spPr>
          <a:xfrm rot="5400000">
            <a:off x="678133" y="621792"/>
            <a:ext cx="1371600" cy="128016"/>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1642632" y="447457"/>
            <a:ext cx="20116800" cy="1140450"/>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129908" y="12971839"/>
            <a:ext cx="4944541" cy="730250"/>
          </a:xfrm>
          <a:prstGeom prst="rect">
            <a:avLst/>
          </a:prstGeom>
        </p:spPr>
        <p:txBody>
          <a:bodyPr vert="horz" lIns="91440" tIns="45720" rIns="91440" bIns="45720" rtlCol="0" anchor="ctr"/>
          <a:lstStyle>
            <a:lvl1pPr algn="l">
              <a:defRPr sz="1350">
                <a:solidFill>
                  <a:schemeClr val="bg1">
                    <a:lumMod val="50000"/>
                  </a:schemeClr>
                </a:solidFill>
              </a:defRPr>
            </a:lvl1pPr>
          </a:lstStyle>
          <a:p>
            <a:fld id="{7963EE6C-0C49-4F3C-9FE3-F67E015CC03D}" type="datetime1">
              <a:rPr lang="en-US" smtClean="0"/>
              <a:t>2/20/2019</a:t>
            </a:fld>
            <a:endParaRPr lang="en-US" dirty="0"/>
          </a:p>
        </p:txBody>
      </p:sp>
      <p:sp>
        <p:nvSpPr>
          <p:cNvPr id="21" name="Footer Placeholder 4"/>
          <p:cNvSpPr>
            <a:spLocks noGrp="1"/>
          </p:cNvSpPr>
          <p:nvPr>
            <p:ph type="ftr" sz="quarter" idx="3"/>
          </p:nvPr>
        </p:nvSpPr>
        <p:spPr>
          <a:xfrm>
            <a:off x="7372375" y="12971839"/>
            <a:ext cx="9645608" cy="730250"/>
          </a:xfrm>
          <a:prstGeom prst="rect">
            <a:avLst/>
          </a:prstGeom>
        </p:spPr>
        <p:txBody>
          <a:bodyPr vert="horz" lIns="91440" tIns="45720" rIns="91440" bIns="45720" rtlCol="0" anchor="ctr"/>
          <a:lstStyle>
            <a:lvl1pPr algn="ctr">
              <a:defRPr sz="135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777011" y="1048589"/>
            <a:ext cx="522900" cy="415498"/>
          </a:xfrm>
          <a:prstGeom prst="rect">
            <a:avLst/>
          </a:prstGeom>
        </p:spPr>
        <p:txBody>
          <a:bodyPr vert="horz" lIns="91440" tIns="45720" rIns="91440" bIns="45720" rtlCol="0" anchor="ctr"/>
          <a:lstStyle>
            <a:lvl1pPr algn="r">
              <a:defRPr sz="2100">
                <a:solidFill>
                  <a:srgbClr val="000000"/>
                </a:solidFill>
              </a:defRPr>
            </a:lvl1pPr>
          </a:lstStyle>
          <a:p>
            <a:fld id="{4FAB73BC-B049-4115-A692-8D63A059BFB8}" type="slidenum">
              <a:rPr lang="en-US" smtClean="0"/>
              <a:pPr/>
              <a:t>‹#›</a:t>
            </a:fld>
            <a:endParaRPr lang="en-US" dirty="0"/>
          </a:p>
        </p:txBody>
      </p:sp>
      <p:pic>
        <p:nvPicPr>
          <p:cNvPr id="13" name="Picture 12"/>
          <p:cNvPicPr>
            <a:picLocks/>
          </p:cNvPicPr>
          <p:nvPr/>
        </p:nvPicPr>
        <p:blipFill rotWithShape="1">
          <a:blip r:embed="rId2" cstate="email">
            <a:extLst>
              <a:ext uri="{28A0092B-C50C-407E-A947-70E740481C1C}">
                <a14:useLocalDpi xmlns:a14="http://schemas.microsoft.com/office/drawing/2010/main"/>
              </a:ext>
            </a:extLst>
          </a:blip>
          <a:srcRect t="-16865" b="-2"/>
          <a:stretch/>
        </p:blipFill>
        <p:spPr>
          <a:xfrm rot="16200000">
            <a:off x="17451804" y="6783797"/>
            <a:ext cx="13715998" cy="148421"/>
          </a:xfrm>
          <a:prstGeom prst="rect">
            <a:avLst/>
          </a:prstGeom>
        </p:spPr>
      </p:pic>
      <p:sp>
        <p:nvSpPr>
          <p:cNvPr id="19" name="Rectangle 18"/>
          <p:cNvSpPr/>
          <p:nvPr userDrawn="1"/>
        </p:nvSpPr>
        <p:spPr>
          <a:xfrm>
            <a:off x="22564879" y="643548"/>
            <a:ext cx="1819123" cy="7366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22781285" y="761650"/>
            <a:ext cx="699008" cy="499872"/>
          </a:xfrm>
          <a:prstGeom prst="rect">
            <a:avLst/>
          </a:prstGeom>
          <a:noFill/>
          <a:ln>
            <a:noFill/>
          </a:ln>
        </p:spPr>
      </p:pic>
    </p:spTree>
    <p:extLst>
      <p:ext uri="{BB962C8B-B14F-4D97-AF65-F5344CB8AC3E}">
        <p14:creationId xmlns:p14="http://schemas.microsoft.com/office/powerpoint/2010/main" val="332662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 Layout White">
    <p:spTree>
      <p:nvGrpSpPr>
        <p:cNvPr id="1" name=""/>
        <p:cNvGrpSpPr/>
        <p:nvPr/>
      </p:nvGrpSpPr>
      <p:grpSpPr>
        <a:xfrm>
          <a:off x="0" y="0"/>
          <a:ext cx="0" cy="0"/>
          <a:chOff x="0" y="0"/>
          <a:chExt cx="0" cy="0"/>
        </a:xfrm>
      </p:grpSpPr>
      <p:sp>
        <p:nvSpPr>
          <p:cNvPr id="20" name="Date Placeholder 3"/>
          <p:cNvSpPr>
            <a:spLocks noGrp="1"/>
          </p:cNvSpPr>
          <p:nvPr>
            <p:ph type="dt" sz="half" idx="2"/>
          </p:nvPr>
        </p:nvSpPr>
        <p:spPr>
          <a:xfrm>
            <a:off x="129908" y="12971839"/>
            <a:ext cx="4944541" cy="730250"/>
          </a:xfrm>
          <a:prstGeom prst="rect">
            <a:avLst/>
          </a:prstGeom>
        </p:spPr>
        <p:txBody>
          <a:bodyPr vert="horz" lIns="91440" tIns="45720" rIns="91440" bIns="45720" rtlCol="0" anchor="ctr"/>
          <a:lstStyle>
            <a:lvl1pPr algn="l">
              <a:defRPr sz="1350">
                <a:solidFill>
                  <a:schemeClr val="bg1">
                    <a:lumMod val="50000"/>
                  </a:schemeClr>
                </a:solidFill>
              </a:defRPr>
            </a:lvl1pPr>
          </a:lstStyle>
          <a:p>
            <a:fld id="{665291F3-9ADC-4D1A-8FC3-8433B7A9D755}" type="datetime1">
              <a:rPr lang="en-US" smtClean="0"/>
              <a:t>2/20/2019</a:t>
            </a:fld>
            <a:endParaRPr lang="en-US" dirty="0"/>
          </a:p>
        </p:txBody>
      </p:sp>
      <p:sp>
        <p:nvSpPr>
          <p:cNvPr id="21" name="Footer Placeholder 4"/>
          <p:cNvSpPr>
            <a:spLocks noGrp="1"/>
          </p:cNvSpPr>
          <p:nvPr>
            <p:ph type="ftr" sz="quarter" idx="3"/>
          </p:nvPr>
        </p:nvSpPr>
        <p:spPr>
          <a:xfrm>
            <a:off x="7372375" y="12971839"/>
            <a:ext cx="9645608" cy="730250"/>
          </a:xfrm>
          <a:prstGeom prst="rect">
            <a:avLst/>
          </a:prstGeom>
        </p:spPr>
        <p:txBody>
          <a:bodyPr vert="horz" lIns="91440" tIns="45720" rIns="91440" bIns="45720" rtlCol="0" anchor="ctr"/>
          <a:lstStyle>
            <a:lvl1pPr algn="ctr">
              <a:defRPr sz="135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777011" y="1048589"/>
            <a:ext cx="522900" cy="415498"/>
          </a:xfrm>
          <a:prstGeom prst="rect">
            <a:avLst/>
          </a:prstGeom>
        </p:spPr>
        <p:txBody>
          <a:bodyPr vert="horz" lIns="91440" tIns="45720" rIns="91440" bIns="45720" rtlCol="0" anchor="ctr"/>
          <a:lstStyle>
            <a:lvl1pPr algn="r">
              <a:defRPr sz="2100">
                <a:solidFill>
                  <a:srgbClr val="000000"/>
                </a:solidFill>
              </a:defRPr>
            </a:lvl1pPr>
          </a:lstStyle>
          <a:p>
            <a:fld id="{4FAB73BC-B049-4115-A692-8D63A059BFB8}" type="slidenum">
              <a:rPr lang="en-US" smtClean="0"/>
              <a:pPr/>
              <a:t>‹#›</a:t>
            </a:fld>
            <a:endParaRPr lang="en-US" dirty="0"/>
          </a:p>
        </p:txBody>
      </p:sp>
      <p:pic>
        <p:nvPicPr>
          <p:cNvPr id="13" name="Picture 12"/>
          <p:cNvPicPr>
            <a:picLocks/>
          </p:cNvPicPr>
          <p:nvPr/>
        </p:nvPicPr>
        <p:blipFill rotWithShape="1">
          <a:blip r:embed="rId2" cstate="email">
            <a:extLst>
              <a:ext uri="{28A0092B-C50C-407E-A947-70E740481C1C}">
                <a14:useLocalDpi xmlns:a14="http://schemas.microsoft.com/office/drawing/2010/main"/>
              </a:ext>
            </a:extLst>
          </a:blip>
          <a:srcRect t="-16865" b="-2"/>
          <a:stretch/>
        </p:blipFill>
        <p:spPr>
          <a:xfrm rot="16200000">
            <a:off x="17451804" y="6783797"/>
            <a:ext cx="13715998" cy="148421"/>
          </a:xfrm>
          <a:prstGeom prst="rect">
            <a:avLst/>
          </a:prstGeom>
        </p:spPr>
      </p:pic>
      <p:sp>
        <p:nvSpPr>
          <p:cNvPr id="9" name="Rectangle 8"/>
          <p:cNvSpPr/>
          <p:nvPr userDrawn="1"/>
        </p:nvSpPr>
        <p:spPr>
          <a:xfrm rot="5400000">
            <a:off x="678133" y="621792"/>
            <a:ext cx="1371600" cy="128016"/>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8000" dirty="0"/>
          </a:p>
        </p:txBody>
      </p:sp>
      <p:sp>
        <p:nvSpPr>
          <p:cNvPr id="16" name="Rectangle 15"/>
          <p:cNvSpPr/>
          <p:nvPr userDrawn="1"/>
        </p:nvSpPr>
        <p:spPr>
          <a:xfrm>
            <a:off x="22564879" y="643548"/>
            <a:ext cx="1819123" cy="7366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22781285" y="761650"/>
            <a:ext cx="699008" cy="499872"/>
          </a:xfrm>
          <a:prstGeom prst="rect">
            <a:avLst/>
          </a:prstGeom>
          <a:noFill/>
          <a:ln>
            <a:noFill/>
          </a:ln>
        </p:spPr>
      </p:pic>
    </p:spTree>
    <p:extLst>
      <p:ext uri="{BB962C8B-B14F-4D97-AF65-F5344CB8AC3E}">
        <p14:creationId xmlns:p14="http://schemas.microsoft.com/office/powerpoint/2010/main" val="29703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7835-4351-492D-9A6F-0920E08B8042}"/>
              </a:ext>
            </a:extLst>
          </p:cNvPr>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F1817-247D-4830-9F56-AAF201866D1D}"/>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79CCD-F561-43A9-8805-E630B93905C7}"/>
              </a:ext>
            </a:extLst>
          </p:cNvPr>
          <p:cNvSpPr>
            <a:spLocks noGrp="1"/>
          </p:cNvSpPr>
          <p:nvPr>
            <p:ph type="dt" sz="half" idx="10"/>
          </p:nvPr>
        </p:nvSpPr>
        <p:spPr/>
        <p:txBody>
          <a:bodyPr/>
          <a:lstStyle/>
          <a:p>
            <a:fld id="{66FFBD99-262D-447C-9F9C-2D91E46455B0}" type="datetime1">
              <a:rPr lang="en-US" smtClean="0"/>
              <a:t>2/20/2019</a:t>
            </a:fld>
            <a:endParaRPr lang="en-US"/>
          </a:p>
        </p:txBody>
      </p:sp>
      <p:sp>
        <p:nvSpPr>
          <p:cNvPr id="5" name="Footer Placeholder 4">
            <a:extLst>
              <a:ext uri="{FF2B5EF4-FFF2-40B4-BE49-F238E27FC236}">
                <a16:creationId xmlns:a16="http://schemas.microsoft.com/office/drawing/2014/main" id="{0A09B398-7A7E-4833-AFDF-DFA61CDEE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A60D5-99F3-4C03-9FFF-5509392CEFFA}"/>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29077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B42A-394F-4E45-8627-B28853249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C14DC-3DA7-45F6-BAEB-3460CDE21A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1165D-8B40-4959-8C58-8926BAFE1F37}"/>
              </a:ext>
            </a:extLst>
          </p:cNvPr>
          <p:cNvSpPr>
            <a:spLocks noGrp="1"/>
          </p:cNvSpPr>
          <p:nvPr>
            <p:ph type="dt" sz="half" idx="10"/>
          </p:nvPr>
        </p:nvSpPr>
        <p:spPr/>
        <p:txBody>
          <a:bodyPr/>
          <a:lstStyle/>
          <a:p>
            <a:fld id="{83519EC2-FC8A-4A2E-9635-71C484D44FDE}" type="datetime1">
              <a:rPr lang="en-US" smtClean="0"/>
              <a:t>2/20/2019</a:t>
            </a:fld>
            <a:endParaRPr lang="en-US"/>
          </a:p>
        </p:txBody>
      </p:sp>
      <p:sp>
        <p:nvSpPr>
          <p:cNvPr id="5" name="Footer Placeholder 4">
            <a:extLst>
              <a:ext uri="{FF2B5EF4-FFF2-40B4-BE49-F238E27FC236}">
                <a16:creationId xmlns:a16="http://schemas.microsoft.com/office/drawing/2014/main" id="{1BB475C9-87C8-4AE9-9C09-A352C2DF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B2499-235A-4818-BBF5-311C2D4B0B2F}"/>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25259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3104-DBF4-4A8F-A001-4FF07492E313}"/>
              </a:ext>
            </a:extLst>
          </p:cNvPr>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764D3-B182-4E8D-B81E-CFAF6EF12C5A}"/>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3E8A88-27C1-4E74-9873-F40D7EAC6C05}"/>
              </a:ext>
            </a:extLst>
          </p:cNvPr>
          <p:cNvSpPr>
            <a:spLocks noGrp="1"/>
          </p:cNvSpPr>
          <p:nvPr>
            <p:ph type="dt" sz="half" idx="10"/>
          </p:nvPr>
        </p:nvSpPr>
        <p:spPr/>
        <p:txBody>
          <a:bodyPr/>
          <a:lstStyle/>
          <a:p>
            <a:fld id="{D7A2169B-CA0D-4DF7-B4D7-49CE4283CBE3}" type="datetime1">
              <a:rPr lang="en-US" smtClean="0"/>
              <a:t>2/20/2019</a:t>
            </a:fld>
            <a:endParaRPr lang="en-US"/>
          </a:p>
        </p:txBody>
      </p:sp>
      <p:sp>
        <p:nvSpPr>
          <p:cNvPr id="5" name="Footer Placeholder 4">
            <a:extLst>
              <a:ext uri="{FF2B5EF4-FFF2-40B4-BE49-F238E27FC236}">
                <a16:creationId xmlns:a16="http://schemas.microsoft.com/office/drawing/2014/main" id="{3C2D0A25-4404-413B-812C-F1BA65881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0982E-22BD-43ED-BE6B-129068808F34}"/>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412968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11" name="Shape 11"/>
          <p:cNvSpPr>
            <a:spLocks noGrp="1"/>
          </p:cNvSpPr>
          <p:nvPr>
            <p:ph type="pic" idx="13"/>
          </p:nvPr>
        </p:nvSpPr>
        <p:spPr>
          <a:xfrm>
            <a:off x="-1" y="0"/>
            <a:ext cx="24384001" cy="13716001"/>
          </a:xfrm>
          <a:prstGeom prst="rect">
            <a:avLst/>
          </a:prstGeom>
        </p:spPr>
        <p:txBody>
          <a:bodyPr lIns="91439" tIns="45719" rIns="91439" bIns="45719" anchor="t">
            <a:noAutofit/>
          </a:bodyPr>
          <a:lstStyle/>
          <a:p>
            <a:endParaRPr/>
          </a:p>
        </p:txBody>
      </p:sp>
      <p:sp>
        <p:nvSpPr>
          <p:cNvPr id="13" name="Shape 13"/>
          <p:cNvSpPr>
            <a:spLocks noGrp="1"/>
          </p:cNvSpPr>
          <p:nvPr>
            <p:ph type="body" sz="quarter" idx="15"/>
          </p:nvPr>
        </p:nvSpPr>
        <p:spPr>
          <a:xfrm>
            <a:off x="10065911" y="10511778"/>
            <a:ext cx="4252178" cy="554791"/>
          </a:xfrm>
          <a:prstGeom prst="rect">
            <a:avLst/>
          </a:prstGeom>
        </p:spPr>
        <p:txBody>
          <a:bodyPr anchor="t"/>
          <a:lstStyle>
            <a:lvl1pPr marL="0" indent="0" defTabSz="742950">
              <a:spcBef>
                <a:spcPts val="0"/>
              </a:spcBef>
              <a:buSzTx/>
              <a:buNone/>
              <a:defRPr sz="2700" b="0" i="1">
                <a:solidFill>
                  <a:srgbClr val="56CDCA"/>
                </a:solidFill>
                <a:latin typeface="+mn-lt"/>
                <a:ea typeface="+mn-ea"/>
                <a:cs typeface="+mn-cs"/>
                <a:sym typeface="Playfair Display"/>
              </a:defRPr>
            </a:lvl1pPr>
          </a:lstStyle>
          <a:p>
            <a:r>
              <a:t>with</a:t>
            </a:r>
          </a:p>
        </p:txBody>
      </p:sp>
      <p:sp>
        <p:nvSpPr>
          <p:cNvPr id="14" name="Shape 14"/>
          <p:cNvSpPr>
            <a:spLocks noGrp="1"/>
          </p:cNvSpPr>
          <p:nvPr>
            <p:ph type="body" sz="quarter" idx="16"/>
          </p:nvPr>
        </p:nvSpPr>
        <p:spPr>
          <a:xfrm>
            <a:off x="7483316" y="7258049"/>
            <a:ext cx="9417368" cy="1231901"/>
          </a:xfrm>
          <a:prstGeom prst="rect">
            <a:avLst/>
          </a:prstGeom>
        </p:spPr>
        <p:txBody>
          <a:bodyPr wrap="none">
            <a:spAutoFit/>
          </a:bodyPr>
          <a:lstStyle>
            <a:lvl1pPr marL="0" indent="0">
              <a:spcBef>
                <a:spcPts val="0"/>
              </a:spcBef>
              <a:buSzTx/>
              <a:buNone/>
              <a:defRPr sz="7500" b="0" cap="all" spc="1500">
                <a:solidFill>
                  <a:srgbClr val="000000"/>
                </a:solidFill>
                <a:latin typeface="Raleway Light"/>
                <a:ea typeface="Raleway Light"/>
                <a:cs typeface="Raleway Light"/>
                <a:sym typeface="Raleway Light"/>
              </a:defRPr>
            </a:lvl1pPr>
          </a:lstStyle>
          <a:p>
            <a:r>
              <a:t>PRESENTATION</a:t>
            </a:r>
          </a:p>
        </p:txBody>
      </p:sp>
      <p:sp>
        <p:nvSpPr>
          <p:cNvPr id="15" name="Shape 15"/>
          <p:cNvSpPr>
            <a:spLocks noGrp="1"/>
          </p:cNvSpPr>
          <p:nvPr>
            <p:ph type="body" sz="quarter" idx="17"/>
          </p:nvPr>
        </p:nvSpPr>
        <p:spPr>
          <a:xfrm>
            <a:off x="10244455" y="10930201"/>
            <a:ext cx="3895091" cy="850901"/>
          </a:xfrm>
          <a:prstGeom prst="rect">
            <a:avLst/>
          </a:prstGeom>
        </p:spPr>
        <p:txBody>
          <a:bodyPr wrap="none">
            <a:spAutoFit/>
          </a:bodyPr>
          <a:lstStyle>
            <a:lvl1pPr marL="0" indent="0">
              <a:spcBef>
                <a:spcPts val="0"/>
              </a:spcBef>
              <a:buSzTx/>
              <a:buNone/>
              <a:defRPr sz="5000" b="0" cap="all" spc="0">
                <a:solidFill>
                  <a:srgbClr val="000000"/>
                </a:solidFill>
                <a:latin typeface="Raleway Light"/>
                <a:ea typeface="Raleway Light"/>
                <a:cs typeface="Raleway Light"/>
                <a:sym typeface="Raleway Light"/>
              </a:defRPr>
            </a:lvl1pPr>
          </a:lstStyle>
          <a:p>
            <a:r>
              <a:t>Your Name</a:t>
            </a:r>
          </a:p>
        </p:txBody>
      </p:sp>
      <p:sp>
        <p:nvSpPr>
          <p:cNvPr id="16" name="Shape 16"/>
          <p:cNvSpPr>
            <a:spLocks noGrp="1"/>
          </p:cNvSpPr>
          <p:nvPr>
            <p:ph type="body" sz="quarter" idx="18"/>
          </p:nvPr>
        </p:nvSpPr>
        <p:spPr>
          <a:xfrm>
            <a:off x="4108996" y="6738018"/>
            <a:ext cx="16166010" cy="1"/>
          </a:xfrm>
          <a:prstGeom prst="line">
            <a:avLst/>
          </a:prstGeom>
          <a:ln w="25400">
            <a:solidFill>
              <a:srgbClr val="000000"/>
            </a:solidFill>
          </a:ln>
        </p:spPr>
        <p:txBody>
          <a:bodyPr>
            <a:noAutofit/>
          </a:bodyPr>
          <a:lstStyle/>
          <a:p>
            <a:pPr marL="0" indent="0">
              <a:spcBef>
                <a:spcPts val="0"/>
              </a:spcBef>
              <a:buSzTx/>
              <a:buNone/>
              <a:defRPr sz="3000" b="0" spc="180">
                <a:solidFill>
                  <a:srgbClr val="000000"/>
                </a:solidFill>
                <a:latin typeface="Raleway-Regular"/>
                <a:ea typeface="Raleway-Regular"/>
                <a:cs typeface="Raleway-Regular"/>
                <a:sym typeface="Raleway-Regular"/>
              </a:defRPr>
            </a:pPr>
            <a:endParaRPr/>
          </a:p>
        </p:txBody>
      </p:sp>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7759-C629-4983-816D-2D66BD922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08FEB-1F39-442D-B6CF-8E4C604179BF}"/>
              </a:ext>
            </a:extLst>
          </p:cNvPr>
          <p:cNvSpPr>
            <a:spLocks noGrp="1"/>
          </p:cNvSpPr>
          <p:nvPr>
            <p:ph sz="half" idx="1"/>
          </p:nvPr>
        </p:nvSpPr>
        <p:spPr>
          <a:xfrm>
            <a:off x="1676400" y="3651250"/>
            <a:ext cx="104394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F9628-F3F0-44BE-8E23-1202D31C4939}"/>
              </a:ext>
            </a:extLst>
          </p:cNvPr>
          <p:cNvSpPr>
            <a:spLocks noGrp="1"/>
          </p:cNvSpPr>
          <p:nvPr>
            <p:ph sz="half" idx="2"/>
          </p:nvPr>
        </p:nvSpPr>
        <p:spPr>
          <a:xfrm>
            <a:off x="12268200" y="3651250"/>
            <a:ext cx="104394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D960BA-C85F-46B6-BC22-B56E65485776}"/>
              </a:ext>
            </a:extLst>
          </p:cNvPr>
          <p:cNvSpPr>
            <a:spLocks noGrp="1"/>
          </p:cNvSpPr>
          <p:nvPr>
            <p:ph type="dt" sz="half" idx="10"/>
          </p:nvPr>
        </p:nvSpPr>
        <p:spPr/>
        <p:txBody>
          <a:bodyPr/>
          <a:lstStyle/>
          <a:p>
            <a:fld id="{E1E99CA9-22D0-4275-A9C8-B489AD072764}" type="datetime1">
              <a:rPr lang="en-US" smtClean="0"/>
              <a:t>2/20/2019</a:t>
            </a:fld>
            <a:endParaRPr lang="en-US"/>
          </a:p>
        </p:txBody>
      </p:sp>
      <p:sp>
        <p:nvSpPr>
          <p:cNvPr id="6" name="Footer Placeholder 5">
            <a:extLst>
              <a:ext uri="{FF2B5EF4-FFF2-40B4-BE49-F238E27FC236}">
                <a16:creationId xmlns:a16="http://schemas.microsoft.com/office/drawing/2014/main" id="{58D59603-3BE4-4E6A-8121-027BEDA3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A8964-1402-4F2F-96D7-89A81110236E}"/>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1102564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7734-7D05-431F-9F13-15A63D0933EA}"/>
              </a:ext>
            </a:extLst>
          </p:cNvPr>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32972-3086-41D3-ACA9-46BD56F1636D}"/>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C75112-F348-4CBA-A6B6-F5B9453D4F0A}"/>
              </a:ext>
            </a:extLst>
          </p:cNvPr>
          <p:cNvSpPr>
            <a:spLocks noGrp="1"/>
          </p:cNvSpPr>
          <p:nvPr>
            <p:ph sz="half" idx="2"/>
          </p:nvPr>
        </p:nvSpPr>
        <p:spPr>
          <a:xfrm>
            <a:off x="1679575" y="5010150"/>
            <a:ext cx="10315575"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7E044-8EE2-4491-872C-228938717DB6}"/>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4C6721-E105-49D2-A3AD-14D837AF03F1}"/>
              </a:ext>
            </a:extLst>
          </p:cNvPr>
          <p:cNvSpPr>
            <a:spLocks noGrp="1"/>
          </p:cNvSpPr>
          <p:nvPr>
            <p:ph sz="quarter" idx="4"/>
          </p:nvPr>
        </p:nvSpPr>
        <p:spPr>
          <a:xfrm>
            <a:off x="12344400" y="5010150"/>
            <a:ext cx="10366375"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E5B7DA-E555-43F2-ACEA-73A260AC3D9C}"/>
              </a:ext>
            </a:extLst>
          </p:cNvPr>
          <p:cNvSpPr>
            <a:spLocks noGrp="1"/>
          </p:cNvSpPr>
          <p:nvPr>
            <p:ph type="dt" sz="half" idx="10"/>
          </p:nvPr>
        </p:nvSpPr>
        <p:spPr/>
        <p:txBody>
          <a:bodyPr/>
          <a:lstStyle/>
          <a:p>
            <a:fld id="{4E0B9287-F010-443A-A55E-3F8D5EAAB698}" type="datetime1">
              <a:rPr lang="en-US" smtClean="0"/>
              <a:t>2/20/2019</a:t>
            </a:fld>
            <a:endParaRPr lang="en-US"/>
          </a:p>
        </p:txBody>
      </p:sp>
      <p:sp>
        <p:nvSpPr>
          <p:cNvPr id="8" name="Footer Placeholder 7">
            <a:extLst>
              <a:ext uri="{FF2B5EF4-FFF2-40B4-BE49-F238E27FC236}">
                <a16:creationId xmlns:a16="http://schemas.microsoft.com/office/drawing/2014/main" id="{BABC3C45-68EB-4939-9A9E-F91E603EDC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DEBD3B-F313-495E-896C-0F0A3A1C080E}"/>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252541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E0A4-C06F-4395-901A-D148CD16B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802CE6-1944-43A8-AF18-906A1DEF5AAB}"/>
              </a:ext>
            </a:extLst>
          </p:cNvPr>
          <p:cNvSpPr>
            <a:spLocks noGrp="1"/>
          </p:cNvSpPr>
          <p:nvPr>
            <p:ph type="dt" sz="half" idx="10"/>
          </p:nvPr>
        </p:nvSpPr>
        <p:spPr/>
        <p:txBody>
          <a:bodyPr/>
          <a:lstStyle/>
          <a:p>
            <a:fld id="{BCB41D75-C798-4196-A7A1-8D7232E05CB9}" type="datetime1">
              <a:rPr lang="en-US" smtClean="0"/>
              <a:t>2/20/2019</a:t>
            </a:fld>
            <a:endParaRPr lang="en-US"/>
          </a:p>
        </p:txBody>
      </p:sp>
      <p:sp>
        <p:nvSpPr>
          <p:cNvPr id="4" name="Footer Placeholder 3">
            <a:extLst>
              <a:ext uri="{FF2B5EF4-FFF2-40B4-BE49-F238E27FC236}">
                <a16:creationId xmlns:a16="http://schemas.microsoft.com/office/drawing/2014/main" id="{60AD99D3-21C2-4631-99E6-C3E9B487BB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5D4CD7-A45D-4AD9-AA41-25CDED201311}"/>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3229471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3893F7-AC05-43E6-BB0A-B363AE60B963}"/>
              </a:ext>
            </a:extLst>
          </p:cNvPr>
          <p:cNvSpPr>
            <a:spLocks noGrp="1"/>
          </p:cNvSpPr>
          <p:nvPr>
            <p:ph type="dt" sz="half" idx="10"/>
          </p:nvPr>
        </p:nvSpPr>
        <p:spPr/>
        <p:txBody>
          <a:bodyPr/>
          <a:lstStyle/>
          <a:p>
            <a:fld id="{44B5BAC7-AD07-4032-AFEC-145C64EB88AF}" type="datetime1">
              <a:rPr lang="en-US" smtClean="0"/>
              <a:t>2/20/2019</a:t>
            </a:fld>
            <a:endParaRPr lang="en-US"/>
          </a:p>
        </p:txBody>
      </p:sp>
      <p:sp>
        <p:nvSpPr>
          <p:cNvPr id="3" name="Footer Placeholder 2">
            <a:extLst>
              <a:ext uri="{FF2B5EF4-FFF2-40B4-BE49-F238E27FC236}">
                <a16:creationId xmlns:a16="http://schemas.microsoft.com/office/drawing/2014/main" id="{A875714D-0F16-4C2F-AC2F-8800E367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1E39D-7B28-4C36-A951-0A8C6D7416C3}"/>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90518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F78B-FC50-40FB-98B9-9FDDC07038B9}"/>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1FBBD2-1402-43B6-8AE5-BFF71E415A40}"/>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6E1BA-A519-41AB-AE9E-5E2B7DC69A98}"/>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C07463-FC43-4BAE-9C2F-EF614387B1CD}"/>
              </a:ext>
            </a:extLst>
          </p:cNvPr>
          <p:cNvSpPr>
            <a:spLocks noGrp="1"/>
          </p:cNvSpPr>
          <p:nvPr>
            <p:ph type="dt" sz="half" idx="10"/>
          </p:nvPr>
        </p:nvSpPr>
        <p:spPr/>
        <p:txBody>
          <a:bodyPr/>
          <a:lstStyle/>
          <a:p>
            <a:fld id="{C9A89675-7E10-46AF-A6B6-09F0C47C9ED6}" type="datetime1">
              <a:rPr lang="en-US" smtClean="0"/>
              <a:t>2/20/2019</a:t>
            </a:fld>
            <a:endParaRPr lang="en-US"/>
          </a:p>
        </p:txBody>
      </p:sp>
      <p:sp>
        <p:nvSpPr>
          <p:cNvPr id="6" name="Footer Placeholder 5">
            <a:extLst>
              <a:ext uri="{FF2B5EF4-FFF2-40B4-BE49-F238E27FC236}">
                <a16:creationId xmlns:a16="http://schemas.microsoft.com/office/drawing/2014/main" id="{9C8DBD5F-6ED5-4F74-8F95-5FC0097D5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990DF-F8C3-4D8D-BEA0-FAD8D5EA3112}"/>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2116102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8CB0-5FCC-4294-AF1A-2DBC51598448}"/>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4CD2E5-9E1B-4995-A864-6C645D95D8F5}"/>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FA21EF-53AD-4E14-A00C-8CFE99343115}"/>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E004F6-092D-46DE-B24A-54910C3D62B4}"/>
              </a:ext>
            </a:extLst>
          </p:cNvPr>
          <p:cNvSpPr>
            <a:spLocks noGrp="1"/>
          </p:cNvSpPr>
          <p:nvPr>
            <p:ph type="dt" sz="half" idx="10"/>
          </p:nvPr>
        </p:nvSpPr>
        <p:spPr/>
        <p:txBody>
          <a:bodyPr/>
          <a:lstStyle/>
          <a:p>
            <a:fld id="{ACDDC86A-A48A-4EE9-9F62-94DC9E400C4A}" type="datetime1">
              <a:rPr lang="en-US" smtClean="0"/>
              <a:t>2/20/2019</a:t>
            </a:fld>
            <a:endParaRPr lang="en-US"/>
          </a:p>
        </p:txBody>
      </p:sp>
      <p:sp>
        <p:nvSpPr>
          <p:cNvPr id="6" name="Footer Placeholder 5">
            <a:extLst>
              <a:ext uri="{FF2B5EF4-FFF2-40B4-BE49-F238E27FC236}">
                <a16:creationId xmlns:a16="http://schemas.microsoft.com/office/drawing/2014/main" id="{2F934AF5-72B7-4C64-8A55-1C1608668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24F81-D4DC-498D-A099-F0169930265E}"/>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452667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5797-392E-441E-A788-C5D43C3389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01A0C5-2183-4C7C-B0A5-B3769C6BB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652D-BCF4-46C1-ADA3-FBA9C12532A5}"/>
              </a:ext>
            </a:extLst>
          </p:cNvPr>
          <p:cNvSpPr>
            <a:spLocks noGrp="1"/>
          </p:cNvSpPr>
          <p:nvPr>
            <p:ph type="dt" sz="half" idx="10"/>
          </p:nvPr>
        </p:nvSpPr>
        <p:spPr/>
        <p:txBody>
          <a:bodyPr/>
          <a:lstStyle/>
          <a:p>
            <a:fld id="{482C2CBE-533F-48DA-ACC9-31559A76EC24}" type="datetime1">
              <a:rPr lang="en-US" smtClean="0"/>
              <a:t>2/20/2019</a:t>
            </a:fld>
            <a:endParaRPr lang="en-US"/>
          </a:p>
        </p:txBody>
      </p:sp>
      <p:sp>
        <p:nvSpPr>
          <p:cNvPr id="5" name="Footer Placeholder 4">
            <a:extLst>
              <a:ext uri="{FF2B5EF4-FFF2-40B4-BE49-F238E27FC236}">
                <a16:creationId xmlns:a16="http://schemas.microsoft.com/office/drawing/2014/main" id="{3217832E-6B2C-4215-B377-616DA8972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CBB36-C8B3-4012-AECA-AA8E5FC16C78}"/>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3798209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D5351-A726-472F-BF95-D7F4B0EA0434}"/>
              </a:ext>
            </a:extLst>
          </p:cNvPr>
          <p:cNvSpPr>
            <a:spLocks noGrp="1"/>
          </p:cNvSpPr>
          <p:nvPr>
            <p:ph type="title" orient="vert"/>
          </p:nvPr>
        </p:nvSpPr>
        <p:spPr>
          <a:xfrm>
            <a:off x="17449800" y="730250"/>
            <a:ext cx="5257800" cy="11623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CAEE4E-2343-4FDD-B6CB-4948F03F8F84}"/>
              </a:ext>
            </a:extLst>
          </p:cNvPr>
          <p:cNvSpPr>
            <a:spLocks noGrp="1"/>
          </p:cNvSpPr>
          <p:nvPr>
            <p:ph type="body" orient="vert" idx="1"/>
          </p:nvPr>
        </p:nvSpPr>
        <p:spPr>
          <a:xfrm>
            <a:off x="1676400" y="730250"/>
            <a:ext cx="15621000" cy="11623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24AFB-3181-468B-A410-B69D5CA8299B}"/>
              </a:ext>
            </a:extLst>
          </p:cNvPr>
          <p:cNvSpPr>
            <a:spLocks noGrp="1"/>
          </p:cNvSpPr>
          <p:nvPr>
            <p:ph type="dt" sz="half" idx="10"/>
          </p:nvPr>
        </p:nvSpPr>
        <p:spPr/>
        <p:txBody>
          <a:bodyPr/>
          <a:lstStyle/>
          <a:p>
            <a:fld id="{FD90139B-EE23-4AB4-B9EE-A8D392B95FA3}" type="datetime1">
              <a:rPr lang="en-US" smtClean="0"/>
              <a:t>2/20/2019</a:t>
            </a:fld>
            <a:endParaRPr lang="en-US"/>
          </a:p>
        </p:txBody>
      </p:sp>
      <p:sp>
        <p:nvSpPr>
          <p:cNvPr id="5" name="Footer Placeholder 4">
            <a:extLst>
              <a:ext uri="{FF2B5EF4-FFF2-40B4-BE49-F238E27FC236}">
                <a16:creationId xmlns:a16="http://schemas.microsoft.com/office/drawing/2014/main" id="{BE206909-4A3D-465C-BAF5-B1689E331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1C7EA-252E-4AA1-A272-C11E3ABC5171}"/>
              </a:ext>
            </a:extLst>
          </p:cNvPr>
          <p:cNvSpPr>
            <a:spLocks noGrp="1"/>
          </p:cNvSpPr>
          <p:nvPr>
            <p:ph type="sldNum" sz="quarter" idx="12"/>
          </p:nvPr>
        </p:nvSpPr>
        <p:spPr/>
        <p:txBody>
          <a:bodyPr/>
          <a:lstStyle/>
          <a:p>
            <a:fld id="{6FBBA228-3DAD-485E-B160-290072E2C3F7}" type="slidenum">
              <a:rPr lang="en-US" smtClean="0"/>
              <a:t>‹#›</a:t>
            </a:fld>
            <a:endParaRPr lang="en-US"/>
          </a:p>
        </p:txBody>
      </p:sp>
    </p:spTree>
    <p:extLst>
      <p:ext uri="{BB962C8B-B14F-4D97-AF65-F5344CB8AC3E}">
        <p14:creationId xmlns:p14="http://schemas.microsoft.com/office/powerpoint/2010/main" val="96399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Numbered">
    <p:spTree>
      <p:nvGrpSpPr>
        <p:cNvPr id="1" name=""/>
        <p:cNvGrpSpPr/>
        <p:nvPr/>
      </p:nvGrpSpPr>
      <p:grpSpPr>
        <a:xfrm>
          <a:off x="0" y="0"/>
          <a:ext cx="0" cy="0"/>
          <a:chOff x="0" y="0"/>
          <a:chExt cx="0" cy="0"/>
        </a:xfrm>
      </p:grpSpPr>
      <p:sp>
        <p:nvSpPr>
          <p:cNvPr id="288" name="Shape 288"/>
          <p:cNvSpPr>
            <a:spLocks noGrp="1"/>
          </p:cNvSpPr>
          <p:nvPr>
            <p:ph type="pic" idx="13"/>
          </p:nvPr>
        </p:nvSpPr>
        <p:spPr>
          <a:xfrm>
            <a:off x="50726" y="22224"/>
            <a:ext cx="24282548" cy="13658934"/>
          </a:xfrm>
          <a:prstGeom prst="rect">
            <a:avLst/>
          </a:prstGeom>
        </p:spPr>
        <p:txBody>
          <a:bodyPr lIns="91439" tIns="45719" rIns="91439" bIns="45719" anchor="t">
            <a:noAutofit/>
          </a:bodyPr>
          <a:lstStyle/>
          <a:p>
            <a:endParaRPr/>
          </a:p>
        </p:txBody>
      </p:sp>
      <p:sp>
        <p:nvSpPr>
          <p:cNvPr id="289" name="Shape 289"/>
          <p:cNvSpPr>
            <a:spLocks noGrp="1"/>
          </p:cNvSpPr>
          <p:nvPr>
            <p:ph type="body" sz="quarter" idx="14"/>
          </p:nvPr>
        </p:nvSpPr>
        <p:spPr>
          <a:xfrm>
            <a:off x="10846308" y="5892800"/>
            <a:ext cx="2691385" cy="1930401"/>
          </a:xfrm>
          <a:prstGeom prst="rect">
            <a:avLst/>
          </a:prstGeom>
        </p:spPr>
        <p:txBody>
          <a:bodyPr wrap="none">
            <a:spAutoFit/>
          </a:bodyPr>
          <a:lstStyle/>
          <a:p>
            <a:pPr marL="0" indent="0">
              <a:spcBef>
                <a:spcPts val="0"/>
              </a:spcBef>
              <a:buSzTx/>
              <a:buNone/>
              <a:defRPr sz="12000"/>
            </a:pPr>
            <a:endParaRPr/>
          </a:p>
        </p:txBody>
      </p:sp>
      <p:sp>
        <p:nvSpPr>
          <p:cNvPr id="290" name="Shape 290"/>
          <p:cNvSpPr>
            <a:spLocks noGrp="1"/>
          </p:cNvSpPr>
          <p:nvPr>
            <p:ph type="pic" sz="quarter" idx="15"/>
          </p:nvPr>
        </p:nvSpPr>
        <p:spPr>
          <a:xfrm>
            <a:off x="2345547" y="896255"/>
            <a:ext cx="2996400" cy="2996401"/>
          </a:xfrm>
          <a:prstGeom prst="rect">
            <a:avLst/>
          </a:prstGeom>
        </p:spPr>
        <p:txBody>
          <a:bodyPr lIns="91439" tIns="45719" rIns="91439" bIns="45719" anchor="t">
            <a:noAutofit/>
          </a:bodyPr>
          <a:lstStyle/>
          <a:p>
            <a:endParaRPr/>
          </a:p>
        </p:txBody>
      </p:sp>
      <p:sp>
        <p:nvSpPr>
          <p:cNvPr id="291" name="Shape 291"/>
          <p:cNvSpPr>
            <a:spLocks noGrp="1"/>
          </p:cNvSpPr>
          <p:nvPr>
            <p:ph type="body" sz="quarter" idx="16"/>
          </p:nvPr>
        </p:nvSpPr>
        <p:spPr>
          <a:xfrm>
            <a:off x="2345547" y="223672"/>
            <a:ext cx="2996400" cy="3457996"/>
          </a:xfrm>
          <a:prstGeom prst="rect">
            <a:avLst/>
          </a:prstGeom>
        </p:spPr>
        <p:txBody>
          <a:bodyPr anchor="b"/>
          <a:lstStyle>
            <a:lvl1pPr marL="0" indent="0">
              <a:spcBef>
                <a:spcPts val="0"/>
              </a:spcBef>
              <a:buSzTx/>
              <a:buNone/>
              <a:defRPr sz="18000" spc="-180">
                <a:solidFill>
                  <a:srgbClr val="FFFFFF"/>
                </a:solidFill>
              </a:defRPr>
            </a:lvl1pPr>
          </a:lstStyle>
          <a:p>
            <a:r>
              <a:t>01</a:t>
            </a:r>
          </a:p>
        </p:txBody>
      </p:sp>
      <p:sp>
        <p:nvSpPr>
          <p:cNvPr id="292" name="Shape 2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A Title Slide">
    <p:spTree>
      <p:nvGrpSpPr>
        <p:cNvPr id="1" name=""/>
        <p:cNvGrpSpPr/>
        <p:nvPr/>
      </p:nvGrpSpPr>
      <p:grpSpPr>
        <a:xfrm>
          <a:off x="0" y="0"/>
          <a:ext cx="0" cy="0"/>
          <a:chOff x="0" y="0"/>
          <a:chExt cx="0" cy="0"/>
        </a:xfrm>
      </p:grpSpPr>
      <p:sp>
        <p:nvSpPr>
          <p:cNvPr id="24" name="Rectangle 23"/>
          <p:cNvSpPr/>
          <p:nvPr userDrawn="1"/>
        </p:nvSpPr>
        <p:spPr>
          <a:xfrm>
            <a:off x="3" y="2"/>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p:cNvPicPr>
            <a:picLocks noChangeAspect="1"/>
          </p:cNvPicPr>
          <p:nvPr userDrawn="1"/>
        </p:nvPicPr>
        <p:blipFill rotWithShape="1">
          <a:blip r:embed="rId2" cstate="email">
            <a:alphaModFix amt="38000"/>
            <a:extLst>
              <a:ext uri="{28A0092B-C50C-407E-A947-70E740481C1C}">
                <a14:useLocalDpi xmlns:a14="http://schemas.microsoft.com/office/drawing/2010/main"/>
              </a:ext>
            </a:extLst>
          </a:blip>
          <a:srcRect/>
          <a:stretch/>
        </p:blipFill>
        <p:spPr>
          <a:xfrm>
            <a:off x="-1" y="-8415"/>
            <a:ext cx="15131144" cy="6866418"/>
          </a:xfrm>
          <a:prstGeom prst="rect">
            <a:avLst/>
          </a:prstGeom>
        </p:spPr>
      </p:pic>
      <p:sp>
        <p:nvSpPr>
          <p:cNvPr id="27" name="Rectangle 26"/>
          <p:cNvSpPr/>
          <p:nvPr userDrawn="1"/>
        </p:nvSpPr>
        <p:spPr>
          <a:xfrm>
            <a:off x="3" y="2456881"/>
            <a:ext cx="24384000" cy="3380510"/>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p:cNvSpPr/>
          <p:nvPr userDrawn="1"/>
        </p:nvSpPr>
        <p:spPr>
          <a:xfrm>
            <a:off x="15131147" y="2"/>
            <a:ext cx="5246917" cy="13716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pic>
        <p:nvPicPr>
          <p:cNvPr id="29" name="Picture 28"/>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15829928" y="864526"/>
            <a:ext cx="3880848" cy="1124108"/>
          </a:xfrm>
          <a:prstGeom prst="rect">
            <a:avLst/>
          </a:prstGeom>
          <a:noFill/>
          <a:ln>
            <a:noFill/>
          </a:ln>
        </p:spPr>
      </p:pic>
      <p:sp>
        <p:nvSpPr>
          <p:cNvPr id="31" name="Rectangle 30"/>
          <p:cNvSpPr/>
          <p:nvPr userDrawn="1"/>
        </p:nvSpPr>
        <p:spPr>
          <a:xfrm>
            <a:off x="1578491" y="5831263"/>
            <a:ext cx="4074165" cy="1810326"/>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2" name="Rectangle 31"/>
          <p:cNvSpPr/>
          <p:nvPr userDrawn="1"/>
        </p:nvSpPr>
        <p:spPr>
          <a:xfrm>
            <a:off x="5731623" y="5831263"/>
            <a:ext cx="2691944" cy="1810326"/>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32"/>
          <p:cNvSpPr/>
          <p:nvPr userDrawn="1"/>
        </p:nvSpPr>
        <p:spPr>
          <a:xfrm>
            <a:off x="8502531" y="5831263"/>
            <a:ext cx="6628613" cy="1810326"/>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5" name="TextBox 34"/>
          <p:cNvSpPr txBox="1"/>
          <p:nvPr userDrawn="1"/>
        </p:nvSpPr>
        <p:spPr>
          <a:xfrm>
            <a:off x="1400821" y="10543869"/>
            <a:ext cx="4450080" cy="369332"/>
          </a:xfrm>
          <a:prstGeom prst="rect">
            <a:avLst/>
          </a:prstGeom>
          <a:noFill/>
        </p:spPr>
        <p:txBody>
          <a:bodyPr wrap="square" rtlCol="0">
            <a:spAutoFit/>
          </a:bodyPr>
          <a:lstStyle/>
          <a:p>
            <a:r>
              <a:rPr lang="en-US" sz="1800" b="0" i="1" spc="450" dirty="0">
                <a:solidFill>
                  <a:srgbClr val="00ACD9"/>
                </a:solidFill>
                <a:latin typeface="Calibri" charset="0"/>
                <a:ea typeface="Calibri" charset="0"/>
                <a:cs typeface="Calibri" charset="0"/>
              </a:rPr>
              <a:t>PRESENTED BY</a:t>
            </a:r>
          </a:p>
        </p:txBody>
      </p:sp>
      <p:pic>
        <p:nvPicPr>
          <p:cNvPr id="39" name="Picture 3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578491" y="11820264"/>
            <a:ext cx="18799568" cy="73152"/>
          </a:xfrm>
          <a:prstGeom prst="rect">
            <a:avLst/>
          </a:prstGeom>
        </p:spPr>
      </p:pic>
      <p:sp>
        <p:nvSpPr>
          <p:cNvPr id="2" name="Title 1"/>
          <p:cNvSpPr>
            <a:spLocks noGrp="1"/>
          </p:cNvSpPr>
          <p:nvPr>
            <p:ph type="ctrTitle" hasCustomPrompt="1"/>
          </p:nvPr>
        </p:nvSpPr>
        <p:spPr>
          <a:xfrm>
            <a:off x="1375363" y="2456881"/>
            <a:ext cx="12380421" cy="3380510"/>
          </a:xfrm>
        </p:spPr>
        <p:txBody>
          <a:bodyPr anchor="ctr">
            <a:normAutofit/>
          </a:bodyPr>
          <a:lstStyle>
            <a:lvl1pPr algn="l">
              <a:lnSpc>
                <a:spcPts val="5550"/>
              </a:lnSpc>
              <a:defRPr sz="5400" spc="46"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14" name="Rectangle 13"/>
          <p:cNvSpPr/>
          <p:nvPr/>
        </p:nvSpPr>
        <p:spPr>
          <a:xfrm>
            <a:off x="3" y="2456881"/>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400824" y="11118197"/>
            <a:ext cx="12522661" cy="706250"/>
          </a:xfrm>
        </p:spPr>
        <p:txBody>
          <a:bodyPr lIns="91440" rIns="91440">
            <a:normAutofit/>
          </a:bodyPr>
          <a:lstStyle>
            <a:lvl1pPr marL="0" indent="0" algn="l">
              <a:buNone/>
              <a:defRPr sz="3200" cap="none" spc="300" baseline="0">
                <a:solidFill>
                  <a:schemeClr val="bg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5" name="Footer Placeholder 4"/>
          <p:cNvSpPr>
            <a:spLocks noGrp="1"/>
          </p:cNvSpPr>
          <p:nvPr>
            <p:ph type="ftr" sz="quarter" idx="11"/>
          </p:nvPr>
        </p:nvSpPr>
        <p:spPr>
          <a:xfrm>
            <a:off x="15131147" y="12977337"/>
            <a:ext cx="5246917" cy="730250"/>
          </a:xfrm>
        </p:spPr>
        <p:txBody>
          <a:bodyPr/>
          <a:lstStyle/>
          <a:p>
            <a:endParaRPr lang="en-US" dirty="0"/>
          </a:p>
        </p:txBody>
      </p:sp>
      <p:pic>
        <p:nvPicPr>
          <p:cNvPr id="43" name="Picture 4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671819" y="11771317"/>
            <a:ext cx="1231365" cy="268746"/>
          </a:xfrm>
          <a:prstGeom prst="rect">
            <a:avLst/>
          </a:prstGeom>
          <a:noFill/>
          <a:ln>
            <a:noFill/>
          </a:ln>
        </p:spPr>
      </p:pic>
      <p:pic>
        <p:nvPicPr>
          <p:cNvPr id="44" name="Picture 4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798741" y="11744266"/>
            <a:ext cx="1552640" cy="293412"/>
          </a:xfrm>
          <a:prstGeom prst="rect">
            <a:avLst/>
          </a:prstGeom>
          <a:noFill/>
          <a:ln>
            <a:noFill/>
          </a:ln>
        </p:spPr>
      </p:pic>
      <p:sp>
        <p:nvSpPr>
          <p:cNvPr id="4" name="Date Placeholder 3"/>
          <p:cNvSpPr>
            <a:spLocks noGrp="1"/>
          </p:cNvSpPr>
          <p:nvPr>
            <p:ph type="dt" sz="half" idx="10"/>
          </p:nvPr>
        </p:nvSpPr>
        <p:spPr>
          <a:xfrm>
            <a:off x="129901" y="12977335"/>
            <a:ext cx="1972939" cy="730250"/>
          </a:xfrm>
        </p:spPr>
        <p:txBody>
          <a:bodyPr/>
          <a:lstStyle/>
          <a:p>
            <a:fld id="{BC319ABF-BB1A-4485-B8D4-84F75388FCBC}" type="datetime1">
              <a:rPr lang="en-US" smtClean="0"/>
              <a:t>2/20/2019</a:t>
            </a:fld>
            <a:endParaRPr lang="en-US" dirty="0"/>
          </a:p>
        </p:txBody>
      </p:sp>
      <p:sp>
        <p:nvSpPr>
          <p:cNvPr id="6" name="Slide Number Placeholder 5"/>
          <p:cNvSpPr>
            <a:spLocks noGrp="1"/>
          </p:cNvSpPr>
          <p:nvPr>
            <p:ph type="sldNum" sz="quarter" idx="12"/>
          </p:nvPr>
        </p:nvSpPr>
        <p:spPr>
          <a:xfrm>
            <a:off x="-847311" y="12919583"/>
            <a:ext cx="488915" cy="471924"/>
          </a:xfrm>
        </p:spPr>
        <p:txBody>
          <a:bodyPr/>
          <a:lstStyle/>
          <a:p>
            <a:fld id="{4FAB73BC-B049-4115-A692-8D63A059BFB8}" type="slidenum">
              <a:rPr lang="en-US" smtClean="0"/>
              <a:t>‹#›</a:t>
            </a:fld>
            <a:endParaRPr lang="en-US" dirty="0"/>
          </a:p>
        </p:txBody>
      </p:sp>
      <p:sp>
        <p:nvSpPr>
          <p:cNvPr id="23" name="Rectangle 22"/>
          <p:cNvSpPr/>
          <p:nvPr userDrawn="1"/>
        </p:nvSpPr>
        <p:spPr>
          <a:xfrm>
            <a:off x="15131147" y="2727839"/>
            <a:ext cx="5246917" cy="2842034"/>
          </a:xfrm>
          <a:prstGeom prst="rect">
            <a:avLst/>
          </a:prstGeom>
          <a:blipFill>
            <a:blip r:embed="rId1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TextBox 21"/>
          <p:cNvSpPr txBox="1"/>
          <p:nvPr userDrawn="1"/>
        </p:nvSpPr>
        <p:spPr>
          <a:xfrm>
            <a:off x="20521403" y="12188297"/>
            <a:ext cx="3733125" cy="1061829"/>
          </a:xfrm>
          <a:prstGeom prst="rect">
            <a:avLst/>
          </a:prstGeom>
          <a:noFill/>
        </p:spPr>
        <p:txBody>
          <a:bodyPr wrap="square" rtlCol="0">
            <a:spAutoFit/>
          </a:bodyPr>
          <a:lstStyle/>
          <a:p>
            <a:pPr algn="ctr"/>
            <a:r>
              <a:rPr lang="en-US" sz="900" b="0" i="0" kern="1200" dirty="0">
                <a:solidFill>
                  <a:schemeClr val="bg1"/>
                </a:solidFill>
                <a:effectLst/>
                <a:latin typeface="+mn-lt"/>
                <a:ea typeface="+mn-ea"/>
                <a:cs typeface="+mn-cs"/>
              </a:rPr>
              <a:t>Sandia National Laboratories is a </a:t>
            </a:r>
            <a:r>
              <a:rPr lang="en-US" sz="900" b="0" i="0" kern="1200" dirty="0" err="1">
                <a:solidFill>
                  <a:schemeClr val="bg1"/>
                </a:solidFill>
                <a:effectLst/>
                <a:latin typeface="+mn-lt"/>
                <a:ea typeface="+mn-ea"/>
                <a:cs typeface="+mn-cs"/>
              </a:rPr>
              <a:t>multimission</a:t>
            </a:r>
            <a:r>
              <a:rPr lang="en-US" sz="900" b="0" i="0" kern="1200" dirty="0">
                <a:solidFill>
                  <a:schemeClr val="bg1"/>
                </a:solidFill>
                <a:effectLst/>
                <a:latin typeface="+mn-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900" dirty="0">
              <a:solidFill>
                <a:schemeClr val="bg1"/>
              </a:solidFill>
            </a:endParaRPr>
          </a:p>
        </p:txBody>
      </p:sp>
    </p:spTree>
    <p:extLst>
      <p:ext uri="{BB962C8B-B14F-4D97-AF65-F5344CB8AC3E}">
        <p14:creationId xmlns:p14="http://schemas.microsoft.com/office/powerpoint/2010/main" val="30503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504">
          <p15:clr>
            <a:srgbClr val="FBAE40"/>
          </p15:clr>
        </p15:guide>
        <p15:guide id="3" orient="horz" pos="2160">
          <p15:clr>
            <a:srgbClr val="FBAE40"/>
          </p15:clr>
        </p15:guide>
        <p15:guide id="4" pos="3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NM Section Title">
    <p:spTree>
      <p:nvGrpSpPr>
        <p:cNvPr id="1" name=""/>
        <p:cNvGrpSpPr/>
        <p:nvPr/>
      </p:nvGrpSpPr>
      <p:grpSpPr>
        <a:xfrm>
          <a:off x="0" y="0"/>
          <a:ext cx="0" cy="0"/>
          <a:chOff x="0" y="0"/>
          <a:chExt cx="0" cy="0"/>
        </a:xfrm>
      </p:grpSpPr>
      <p:sp>
        <p:nvSpPr>
          <p:cNvPr id="10" name="Rectangle 9"/>
          <p:cNvSpPr/>
          <p:nvPr/>
        </p:nvSpPr>
        <p:spPr>
          <a:xfrm>
            <a:off x="3"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p:nvPicPr>
        <p:blipFill rotWithShape="1">
          <a:blip r:embed="rId2" cstate="email">
            <a:alphaModFix amt="33000"/>
            <a:extLst>
              <a:ext uri="{28A0092B-C50C-407E-A947-70E740481C1C}">
                <a14:useLocalDpi xmlns:a14="http://schemas.microsoft.com/office/drawing/2010/main"/>
              </a:ext>
            </a:extLst>
          </a:blip>
          <a:srcRect/>
          <a:stretch/>
        </p:blipFill>
        <p:spPr>
          <a:xfrm>
            <a:off x="0" y="-1"/>
            <a:ext cx="24384000" cy="17494170"/>
          </a:xfrm>
          <a:prstGeom prst="rect">
            <a:avLst/>
          </a:prstGeom>
        </p:spPr>
      </p:pic>
      <p:sp>
        <p:nvSpPr>
          <p:cNvPr id="13" name="Rectangle 12"/>
          <p:cNvSpPr/>
          <p:nvPr/>
        </p:nvSpPr>
        <p:spPr>
          <a:xfrm>
            <a:off x="3" y="6225215"/>
            <a:ext cx="24384000" cy="3380510"/>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855132" y="0"/>
            <a:ext cx="16528877" cy="13716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sp>
        <p:nvSpPr>
          <p:cNvPr id="2" name="Title 1"/>
          <p:cNvSpPr>
            <a:spLocks noGrp="1"/>
          </p:cNvSpPr>
          <p:nvPr>
            <p:ph type="ctrTitle" hasCustomPrompt="1"/>
          </p:nvPr>
        </p:nvSpPr>
        <p:spPr>
          <a:xfrm>
            <a:off x="8261389" y="6225215"/>
            <a:ext cx="12380421" cy="3380510"/>
          </a:xfrm>
        </p:spPr>
        <p:txBody>
          <a:bodyPr anchor="ctr">
            <a:normAutofit/>
          </a:bodyPr>
          <a:lstStyle>
            <a:lvl1pPr algn="l">
              <a:lnSpc>
                <a:spcPts val="5550"/>
              </a:lnSpc>
              <a:defRPr sz="5400" spc="46"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8261395" y="10129099"/>
            <a:ext cx="12522661" cy="706250"/>
          </a:xfrm>
        </p:spPr>
        <p:txBody>
          <a:bodyPr lIns="91440" rIns="91440">
            <a:normAutofit/>
          </a:bodyPr>
          <a:lstStyle>
            <a:lvl1pPr marL="0" indent="0" algn="l">
              <a:buNone/>
              <a:defRPr sz="3200" cap="none" spc="300" baseline="0">
                <a:solidFill>
                  <a:schemeClr val="bg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4" name="Date Placeholder 3"/>
          <p:cNvSpPr>
            <a:spLocks noGrp="1"/>
          </p:cNvSpPr>
          <p:nvPr>
            <p:ph type="dt" sz="half" idx="10"/>
          </p:nvPr>
        </p:nvSpPr>
        <p:spPr>
          <a:xfrm>
            <a:off x="129901" y="12977335"/>
            <a:ext cx="1883456" cy="730250"/>
          </a:xfrm>
        </p:spPr>
        <p:txBody>
          <a:bodyPr/>
          <a:lstStyle/>
          <a:p>
            <a:fld id="{DD2F69C0-809A-4FB6-A006-46F2C30F3C2A}" type="datetime1">
              <a:rPr lang="en-US" smtClean="0"/>
              <a:t>2/20/2019</a:t>
            </a:fld>
            <a:endParaRPr lang="en-US" dirty="0"/>
          </a:p>
        </p:txBody>
      </p:sp>
      <p:sp>
        <p:nvSpPr>
          <p:cNvPr id="5" name="Footer Placeholder 4"/>
          <p:cNvSpPr>
            <a:spLocks noGrp="1"/>
          </p:cNvSpPr>
          <p:nvPr>
            <p:ph type="ftr" sz="quarter" idx="11"/>
          </p:nvPr>
        </p:nvSpPr>
        <p:spPr>
          <a:xfrm>
            <a:off x="7855131" y="12977335"/>
            <a:ext cx="5246917" cy="730250"/>
          </a:xfrm>
        </p:spPr>
        <p:txBody>
          <a:bodyPr/>
          <a:lstStyle/>
          <a:p>
            <a:endParaRPr lang="en-US" dirty="0"/>
          </a:p>
        </p:txBody>
      </p:sp>
      <p:sp>
        <p:nvSpPr>
          <p:cNvPr id="6" name="Slide Number Placeholder 5"/>
          <p:cNvSpPr>
            <a:spLocks noGrp="1"/>
          </p:cNvSpPr>
          <p:nvPr>
            <p:ph type="sldNum" sz="quarter" idx="12"/>
          </p:nvPr>
        </p:nvSpPr>
        <p:spPr>
          <a:xfrm>
            <a:off x="-847311" y="12919583"/>
            <a:ext cx="488915" cy="471924"/>
          </a:xfrm>
        </p:spPr>
        <p:txBody>
          <a:bodyPr/>
          <a:lstStyle/>
          <a:p>
            <a:fld id="{4FAB73BC-B049-4115-A692-8D63A059BFB8}" type="slidenum">
              <a:rPr lang="en-US" smtClean="0"/>
              <a:pPr/>
              <a:t>‹#›</a:t>
            </a:fld>
            <a:endParaRPr lang="en-US" dirty="0"/>
          </a:p>
        </p:txBody>
      </p:sp>
      <p:sp>
        <p:nvSpPr>
          <p:cNvPr id="14" name="Rectangle 13"/>
          <p:cNvSpPr/>
          <p:nvPr/>
        </p:nvSpPr>
        <p:spPr>
          <a:xfrm>
            <a:off x="3" y="6225215"/>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7855131" y="9786763"/>
            <a:ext cx="16528869" cy="91438"/>
          </a:xfrm>
          <a:prstGeom prst="rect">
            <a:avLst/>
          </a:prstGeom>
        </p:spPr>
      </p:pic>
    </p:spTree>
    <p:extLst>
      <p:ext uri="{BB962C8B-B14F-4D97-AF65-F5344CB8AC3E}">
        <p14:creationId xmlns:p14="http://schemas.microsoft.com/office/powerpoint/2010/main" val="307606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A Section Title">
    <p:spTree>
      <p:nvGrpSpPr>
        <p:cNvPr id="1" name=""/>
        <p:cNvGrpSpPr/>
        <p:nvPr/>
      </p:nvGrpSpPr>
      <p:grpSpPr>
        <a:xfrm>
          <a:off x="0" y="0"/>
          <a:ext cx="0" cy="0"/>
          <a:chOff x="0" y="0"/>
          <a:chExt cx="0" cy="0"/>
        </a:xfrm>
      </p:grpSpPr>
      <p:sp>
        <p:nvSpPr>
          <p:cNvPr id="10" name="Rectangle 9"/>
          <p:cNvSpPr/>
          <p:nvPr/>
        </p:nvSpPr>
        <p:spPr>
          <a:xfrm>
            <a:off x="3"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p:nvPicPr>
        <p:blipFill rotWithShape="1">
          <a:blip r:embed="rId2" cstate="email">
            <a:alphaModFix amt="47000"/>
            <a:extLst>
              <a:ext uri="{28A0092B-C50C-407E-A947-70E740481C1C}">
                <a14:useLocalDpi xmlns:a14="http://schemas.microsoft.com/office/drawing/2010/main"/>
              </a:ext>
            </a:extLst>
          </a:blip>
          <a:srcRect/>
          <a:stretch/>
        </p:blipFill>
        <p:spPr>
          <a:xfrm>
            <a:off x="0" y="-8417"/>
            <a:ext cx="24384000" cy="10690558"/>
          </a:xfrm>
          <a:prstGeom prst="rect">
            <a:avLst/>
          </a:prstGeom>
        </p:spPr>
      </p:pic>
      <p:sp>
        <p:nvSpPr>
          <p:cNvPr id="13" name="Rectangle 12"/>
          <p:cNvSpPr/>
          <p:nvPr/>
        </p:nvSpPr>
        <p:spPr>
          <a:xfrm>
            <a:off x="3" y="6225215"/>
            <a:ext cx="24384000" cy="3380510"/>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855132" y="0"/>
            <a:ext cx="16528877" cy="13716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sp>
        <p:nvSpPr>
          <p:cNvPr id="2" name="Title 1"/>
          <p:cNvSpPr>
            <a:spLocks noGrp="1"/>
          </p:cNvSpPr>
          <p:nvPr>
            <p:ph type="ctrTitle" hasCustomPrompt="1"/>
          </p:nvPr>
        </p:nvSpPr>
        <p:spPr>
          <a:xfrm>
            <a:off x="8261389" y="6225215"/>
            <a:ext cx="12380421" cy="3380510"/>
          </a:xfrm>
        </p:spPr>
        <p:txBody>
          <a:bodyPr anchor="ctr">
            <a:normAutofit/>
          </a:bodyPr>
          <a:lstStyle>
            <a:lvl1pPr algn="l">
              <a:lnSpc>
                <a:spcPts val="5550"/>
              </a:lnSpc>
              <a:defRPr sz="5400" spc="46"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8261395" y="10129099"/>
            <a:ext cx="12522661" cy="706250"/>
          </a:xfrm>
        </p:spPr>
        <p:txBody>
          <a:bodyPr lIns="91440" rIns="91440">
            <a:normAutofit/>
          </a:bodyPr>
          <a:lstStyle>
            <a:lvl1pPr marL="0" indent="0" algn="l">
              <a:buNone/>
              <a:defRPr sz="3200" cap="none" spc="300" baseline="0">
                <a:solidFill>
                  <a:schemeClr val="bg1"/>
                </a:solidFill>
                <a:latin typeface="Garamond" charset="0"/>
                <a:ea typeface="Garamond" charset="0"/>
                <a:cs typeface="Garamond" charset="0"/>
              </a:defRPr>
            </a:lvl1pPr>
            <a:lvl2pPr marL="685750" indent="0" algn="ctr">
              <a:buNone/>
              <a:defRPr sz="3600"/>
            </a:lvl2pPr>
            <a:lvl3pPr marL="1371498" indent="0" algn="ctr">
              <a:buNone/>
              <a:defRPr sz="3600"/>
            </a:lvl3pPr>
            <a:lvl4pPr marL="2057248" indent="0" algn="ctr">
              <a:buNone/>
              <a:defRPr sz="3000"/>
            </a:lvl4pPr>
            <a:lvl5pPr marL="2742996" indent="0" algn="ctr">
              <a:buNone/>
              <a:defRPr sz="3000"/>
            </a:lvl5pPr>
            <a:lvl6pPr marL="3428746" indent="0" algn="ctr">
              <a:buNone/>
              <a:defRPr sz="3000"/>
            </a:lvl6pPr>
            <a:lvl7pPr marL="4114492" indent="0" algn="ctr">
              <a:buNone/>
              <a:defRPr sz="3000"/>
            </a:lvl7pPr>
            <a:lvl8pPr marL="4800240" indent="0" algn="ctr">
              <a:buNone/>
              <a:defRPr sz="3000"/>
            </a:lvl8pPr>
            <a:lvl9pPr marL="5485990" indent="0" algn="ctr">
              <a:buNone/>
              <a:defRPr sz="3000"/>
            </a:lvl9pPr>
          </a:lstStyle>
          <a:p>
            <a:r>
              <a:rPr lang="en-US" dirty="0"/>
              <a:t>Click to edit master subtitle style</a:t>
            </a:r>
          </a:p>
        </p:txBody>
      </p:sp>
      <p:sp>
        <p:nvSpPr>
          <p:cNvPr id="4" name="Date Placeholder 3"/>
          <p:cNvSpPr>
            <a:spLocks noGrp="1"/>
          </p:cNvSpPr>
          <p:nvPr>
            <p:ph type="dt" sz="half" idx="10"/>
          </p:nvPr>
        </p:nvSpPr>
        <p:spPr>
          <a:xfrm>
            <a:off x="129901" y="12977335"/>
            <a:ext cx="1883456" cy="730250"/>
          </a:xfrm>
        </p:spPr>
        <p:txBody>
          <a:bodyPr/>
          <a:lstStyle/>
          <a:p>
            <a:fld id="{16DEBAA5-FA88-42BD-A7CD-B34F48DF0758}" type="datetime1">
              <a:rPr lang="en-US" smtClean="0"/>
              <a:t>2/20/2019</a:t>
            </a:fld>
            <a:endParaRPr lang="en-US" dirty="0"/>
          </a:p>
        </p:txBody>
      </p:sp>
      <p:sp>
        <p:nvSpPr>
          <p:cNvPr id="5" name="Footer Placeholder 4"/>
          <p:cNvSpPr>
            <a:spLocks noGrp="1"/>
          </p:cNvSpPr>
          <p:nvPr>
            <p:ph type="ftr" sz="quarter" idx="11"/>
          </p:nvPr>
        </p:nvSpPr>
        <p:spPr>
          <a:xfrm>
            <a:off x="7855131" y="12977335"/>
            <a:ext cx="5246917" cy="730250"/>
          </a:xfrm>
        </p:spPr>
        <p:txBody>
          <a:bodyPr/>
          <a:lstStyle/>
          <a:p>
            <a:endParaRPr lang="en-US" dirty="0"/>
          </a:p>
        </p:txBody>
      </p:sp>
      <p:sp>
        <p:nvSpPr>
          <p:cNvPr id="6" name="Slide Number Placeholder 5"/>
          <p:cNvSpPr>
            <a:spLocks noGrp="1"/>
          </p:cNvSpPr>
          <p:nvPr>
            <p:ph type="sldNum" sz="quarter" idx="12"/>
          </p:nvPr>
        </p:nvSpPr>
        <p:spPr>
          <a:xfrm>
            <a:off x="-847311" y="12919583"/>
            <a:ext cx="488915" cy="471924"/>
          </a:xfrm>
        </p:spPr>
        <p:txBody>
          <a:bodyPr/>
          <a:lstStyle/>
          <a:p>
            <a:fld id="{4FAB73BC-B049-4115-A692-8D63A059BFB8}" type="slidenum">
              <a:rPr lang="en-US" smtClean="0"/>
              <a:pPr/>
              <a:t>‹#›</a:t>
            </a:fld>
            <a:endParaRPr lang="en-US" dirty="0"/>
          </a:p>
        </p:txBody>
      </p:sp>
      <p:sp>
        <p:nvSpPr>
          <p:cNvPr id="14" name="Rectangle 13"/>
          <p:cNvSpPr/>
          <p:nvPr/>
        </p:nvSpPr>
        <p:spPr>
          <a:xfrm>
            <a:off x="3" y="6225215"/>
            <a:ext cx="406261" cy="3380510"/>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dirty="0"/>
          </a:p>
        </p:txBody>
      </p:sp>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7855131" y="9786763"/>
            <a:ext cx="16528869" cy="91438"/>
          </a:xfrm>
          <a:prstGeom prst="rect">
            <a:avLst/>
          </a:prstGeom>
        </p:spPr>
      </p:pic>
    </p:spTree>
    <p:extLst>
      <p:ext uri="{BB962C8B-B14F-4D97-AF65-F5344CB8AC3E}">
        <p14:creationId xmlns:p14="http://schemas.microsoft.com/office/powerpoint/2010/main" val="4033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80CD2E-87C7-44E6-947C-E028E28DCA46}" type="datetime1">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941192" y="13081000"/>
            <a:ext cx="488916" cy="471924"/>
          </a:xfrm>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71369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5B97B06-05F4-4647-8341-0E3F35B50DCA}" type="datetime1">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941192" y="13081000"/>
            <a:ext cx="488916" cy="47192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559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F5EC7D-28E7-4672-B3D5-1869EC0F7484}" type="datetime1">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941192" y="13081000"/>
            <a:ext cx="488916" cy="47192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05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75" r:id="rId1"/>
    <p:sldLayoutId id="2147483649"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1pPr>
      <a:lvl2pPr marL="0" marR="0" indent="2286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2pPr>
      <a:lvl3pPr marL="0" marR="0" indent="4572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3pPr>
      <a:lvl4pPr marL="0" marR="0" indent="6858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4pPr>
      <a:lvl5pPr marL="0" marR="0" indent="9144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5pPr>
      <a:lvl6pPr marL="0" marR="0" indent="11430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6pPr>
      <a:lvl7pPr marL="0" marR="0" indent="13716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7pPr>
      <a:lvl8pPr marL="0" marR="0" indent="16002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8pPr>
      <a:lvl9pPr marL="0" marR="0" indent="1828800" algn="ctr" defTabSz="825500" rtl="0" latinLnBrk="0">
        <a:lnSpc>
          <a:spcPct val="100000"/>
        </a:lnSpc>
        <a:spcBef>
          <a:spcPts val="0"/>
        </a:spcBef>
        <a:spcAft>
          <a:spcPts val="0"/>
        </a:spcAft>
        <a:buClrTx/>
        <a:buSzTx/>
        <a:buFontTx/>
        <a:buNone/>
        <a:tabLst/>
        <a:defRPr sz="25000" b="1" i="1" u="none" strike="noStrike" cap="none" spc="0" baseline="0">
          <a:ln>
            <a:noFill/>
          </a:ln>
          <a:solidFill>
            <a:srgbClr val="000000"/>
          </a:solidFill>
          <a:uFillTx/>
          <a:latin typeface="+mn-lt"/>
          <a:ea typeface="+mn-ea"/>
          <a:cs typeface="+mn-cs"/>
          <a:sym typeface="Playfair Display"/>
        </a:defRPr>
      </a:lvl9pPr>
    </p:titleStyle>
    <p:body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6AF55-25AB-4E95-8BBF-421848B9736C}"/>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37C7F-E870-4D27-8112-B7661DE7434E}"/>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AAB16-9732-4277-A768-EAB90234EC36}"/>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CA3D712E-BF4C-4AAF-BBF9-FB3ED245C6B6}" type="datetime1">
              <a:rPr lang="en-US" smtClean="0"/>
              <a:t>2/20/2019</a:t>
            </a:fld>
            <a:endParaRPr lang="en-US"/>
          </a:p>
        </p:txBody>
      </p:sp>
      <p:sp>
        <p:nvSpPr>
          <p:cNvPr id="5" name="Footer Placeholder 4">
            <a:extLst>
              <a:ext uri="{FF2B5EF4-FFF2-40B4-BE49-F238E27FC236}">
                <a16:creationId xmlns:a16="http://schemas.microsoft.com/office/drawing/2014/main" id="{ED258EC3-B68B-462C-B8F5-9EC6C2F2471C}"/>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C047A9-1E98-4407-8DB7-86B8C9B1F704}"/>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FBBA228-3DAD-485E-B160-290072E2C3F7}" type="slidenum">
              <a:rPr lang="en-US" smtClean="0"/>
              <a:t>‹#›</a:t>
            </a:fld>
            <a:endParaRPr lang="en-US"/>
          </a:p>
        </p:txBody>
      </p:sp>
    </p:spTree>
    <p:extLst>
      <p:ext uri="{BB962C8B-B14F-4D97-AF65-F5344CB8AC3E}">
        <p14:creationId xmlns:p14="http://schemas.microsoft.com/office/powerpoint/2010/main" val="13280475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B57FFE-62E8-4430-8B4D-F3022CFC9E42}"/>
              </a:ext>
            </a:extLst>
          </p:cNvPr>
          <p:cNvSpPr>
            <a:spLocks noGrp="1"/>
          </p:cNvSpPr>
          <p:nvPr>
            <p:ph type="ctrTitle"/>
          </p:nvPr>
        </p:nvSpPr>
        <p:spPr/>
        <p:txBody>
          <a:bodyPr>
            <a:normAutofit/>
          </a:bodyPr>
          <a:lstStyle/>
          <a:p>
            <a:pPr algn="ctr">
              <a:lnSpc>
                <a:spcPct val="100000"/>
              </a:lnSpc>
            </a:pPr>
            <a:r>
              <a:rPr lang="en-US" sz="7200" dirty="0"/>
              <a:t>The Highly Influential Talent Development Practitioner</a:t>
            </a:r>
          </a:p>
        </p:txBody>
      </p:sp>
      <p:sp>
        <p:nvSpPr>
          <p:cNvPr id="5" name="Text Placeholder 4">
            <a:extLst>
              <a:ext uri="{FF2B5EF4-FFF2-40B4-BE49-F238E27FC236}">
                <a16:creationId xmlns:a16="http://schemas.microsoft.com/office/drawing/2014/main" id="{4CC3C6C9-60FA-4C38-B59A-D62CD67A9A35}"/>
              </a:ext>
            </a:extLst>
          </p:cNvPr>
          <p:cNvSpPr>
            <a:spLocks noGrp="1"/>
          </p:cNvSpPr>
          <p:nvPr>
            <p:ph type="body" sz="quarter" idx="4294967295"/>
          </p:nvPr>
        </p:nvSpPr>
        <p:spPr>
          <a:xfrm>
            <a:off x="4844184" y="10064606"/>
            <a:ext cx="10291618" cy="2034021"/>
          </a:xfrm>
        </p:spPr>
        <p:txBody>
          <a:bodyPr>
            <a:noAutofit/>
          </a:bodyPr>
          <a:lstStyle/>
          <a:p>
            <a:pPr marL="0" indent="0" algn="r">
              <a:spcBef>
                <a:spcPts val="600"/>
              </a:spcBef>
              <a:buNone/>
            </a:pPr>
            <a:r>
              <a:rPr lang="en-US" sz="2800" spc="300" dirty="0"/>
              <a:t>Quality Management Systems Professional</a:t>
            </a:r>
          </a:p>
          <a:p>
            <a:pPr marL="0" indent="0" algn="r">
              <a:spcBef>
                <a:spcPts val="600"/>
              </a:spcBef>
              <a:buNone/>
            </a:pPr>
            <a:r>
              <a:rPr lang="en-US" sz="2800" spc="300" dirty="0"/>
              <a:t>Sandia National Labs</a:t>
            </a:r>
          </a:p>
        </p:txBody>
      </p:sp>
      <p:sp>
        <p:nvSpPr>
          <p:cNvPr id="14" name="Shape 304">
            <a:extLst>
              <a:ext uri="{FF2B5EF4-FFF2-40B4-BE49-F238E27FC236}">
                <a16:creationId xmlns:a16="http://schemas.microsoft.com/office/drawing/2014/main" id="{4262749E-34E3-4547-BD5C-2147288D37BF}"/>
              </a:ext>
            </a:extLst>
          </p:cNvPr>
          <p:cNvSpPr txBox="1">
            <a:spLocks/>
          </p:cNvSpPr>
          <p:nvPr/>
        </p:nvSpPr>
        <p:spPr>
          <a:xfrm>
            <a:off x="11145697" y="9639156"/>
            <a:ext cx="4079875"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a:t>Katie Snapp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90"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91" name="Shape 391"/>
          <p:cNvSpPr/>
          <p:nvPr/>
        </p:nvSpPr>
        <p:spPr>
          <a:xfrm>
            <a:off x="11838916" y="8359457"/>
            <a:ext cx="4527177"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DF7E2DF7-3D62-4626-98C5-323A196675CD}"/>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99"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400" name="Shape 400"/>
          <p:cNvSpPr/>
          <p:nvPr/>
        </p:nvSpPr>
        <p:spPr>
          <a:xfrm>
            <a:off x="16331214" y="8359457"/>
            <a:ext cx="4527177"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210CAFD6-E8E7-4264-89E2-925174983F42}"/>
              </a:ext>
            </a:extLst>
          </p:cNvPr>
          <p:cNvSpPr>
            <a:spLocks noGrp="1"/>
          </p:cNvSpPr>
          <p:nvPr>
            <p:ph type="sldNum" sz="quarter" idx="4"/>
          </p:nvPr>
        </p:nvSpPr>
        <p:spPr/>
        <p:txBody>
          <a:bodyPr/>
          <a:lstStyle/>
          <a:p>
            <a:fld id="{4FAB73BC-B049-4115-A692-8D63A059BFB8}" type="slidenum">
              <a:rPr lang="en-US" smtClean="0"/>
              <a:pPr/>
              <a:t>11</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Screen Shot 2016-09-25 at 1.16.04 PM.png"/>
          <p:cNvPicPr>
            <a:picLocks noChangeAspect="1"/>
          </p:cNvPicPr>
          <p:nvPr/>
        </p:nvPicPr>
        <p:blipFill>
          <a:blip r:embed="rId3">
            <a:extLst/>
          </a:blip>
          <a:stretch>
            <a:fillRect/>
          </a:stretch>
        </p:blipFill>
        <p:spPr>
          <a:xfrm>
            <a:off x="8648901" y="5266313"/>
            <a:ext cx="7086199" cy="3543100"/>
          </a:xfrm>
          <a:prstGeom prst="rect">
            <a:avLst/>
          </a:prstGeom>
          <a:ln w="12700">
            <a:miter lim="400000"/>
          </a:ln>
        </p:spPr>
      </p:pic>
      <p:pic>
        <p:nvPicPr>
          <p:cNvPr id="407" name="pasted-image.pdf"/>
          <p:cNvPicPr>
            <a:picLocks noChangeAspect="1"/>
          </p:cNvPicPr>
          <p:nvPr/>
        </p:nvPicPr>
        <p:blipFill>
          <a:blip r:embed="rId4">
            <a:extLst/>
          </a:blip>
          <a:stretch>
            <a:fillRect/>
          </a:stretch>
        </p:blipFill>
        <p:spPr>
          <a:xfrm>
            <a:off x="4339739" y="-1126034"/>
            <a:ext cx="16654910" cy="5476208"/>
          </a:xfrm>
          <a:prstGeom prst="rect">
            <a:avLst/>
          </a:prstGeom>
          <a:ln w="12700">
            <a:miter lim="400000"/>
          </a:ln>
        </p:spPr>
      </p:pic>
      <p:sp>
        <p:nvSpPr>
          <p:cNvPr id="408" name="Shape 408"/>
          <p:cNvSpPr/>
          <p:nvPr/>
        </p:nvSpPr>
        <p:spPr>
          <a:xfrm>
            <a:off x="7114672" y="11264420"/>
            <a:ext cx="8325853" cy="7335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spcBef>
                <a:spcPts val="1700"/>
              </a:spcBef>
              <a:defRPr sz="4100" spc="0">
                <a:solidFill>
                  <a:srgbClr val="000000"/>
                </a:solidFill>
                <a:latin typeface="Raleway SemiBold"/>
                <a:ea typeface="Raleway SemiBold"/>
                <a:cs typeface="Raleway SemiBold"/>
                <a:sym typeface="Raleway SemiBold"/>
              </a:defRPr>
            </a:pPr>
            <a:r>
              <a:rPr lang="en-US" sz="4100" spc="0" dirty="0">
                <a:solidFill>
                  <a:srgbClr val="000000"/>
                </a:solidFill>
                <a:latin typeface="Raleway SemiBold"/>
                <a:sym typeface="Raleway SemiBold"/>
              </a:rPr>
              <a:t>YOUR OBJECTIVE: </a:t>
            </a:r>
            <a:r>
              <a:rPr lang="en-US" sz="4100" i="1" spc="0" dirty="0">
                <a:solidFill>
                  <a:srgbClr val="000000"/>
                </a:solidFill>
                <a:latin typeface="Raleway SemiBold"/>
                <a:sym typeface="Raleway SemiBold"/>
              </a:rPr>
              <a:t>Connect</a:t>
            </a:r>
          </a:p>
        </p:txBody>
      </p:sp>
      <p:sp>
        <p:nvSpPr>
          <p:cNvPr id="2" name="Slide Number Placeholder 1">
            <a:extLst>
              <a:ext uri="{FF2B5EF4-FFF2-40B4-BE49-F238E27FC236}">
                <a16:creationId xmlns:a16="http://schemas.microsoft.com/office/drawing/2014/main" id="{6166F04B-C040-4AB7-A0BB-0962A61F01B1}"/>
              </a:ext>
            </a:extLst>
          </p:cNvPr>
          <p:cNvSpPr>
            <a:spLocks noGrp="1"/>
          </p:cNvSpPr>
          <p:nvPr>
            <p:ph type="sldNum" sz="quarter" idx="4"/>
          </p:nvPr>
        </p:nvSpPr>
        <p:spPr/>
        <p:txBody>
          <a:bodyPr/>
          <a:lstStyle/>
          <a:p>
            <a:fld id="{4FAB73BC-B049-4115-A692-8D63A059BFB8}" type="slidenum">
              <a:rPr lang="en-US" smtClean="0"/>
              <a:pPr/>
              <a:t>12</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60A63E-1E25-44D7-8E4E-C813B134546F}"/>
              </a:ext>
            </a:extLst>
          </p:cNvPr>
          <p:cNvSpPr/>
          <p:nvPr/>
        </p:nvSpPr>
        <p:spPr>
          <a:xfrm>
            <a:off x="4171704" y="7291286"/>
            <a:ext cx="12384003" cy="745958"/>
          </a:xfrm>
          <a:prstGeom prst="rect">
            <a:avLst/>
          </a:prstGeom>
          <a:solidFill>
            <a:srgbClr val="FFFF99"/>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422" name="Screen Shot 2016-09-25 at 1.16.04 PM.png"/>
          <p:cNvPicPr>
            <a:picLocks noChangeAspect="1"/>
          </p:cNvPicPr>
          <p:nvPr/>
        </p:nvPicPr>
        <p:blipFill>
          <a:blip r:embed="rId3">
            <a:extLst/>
          </a:blip>
          <a:stretch>
            <a:fillRect/>
          </a:stretch>
        </p:blipFill>
        <p:spPr>
          <a:xfrm>
            <a:off x="653702" y="623370"/>
            <a:ext cx="4470401" cy="2235201"/>
          </a:xfrm>
          <a:prstGeom prst="rect">
            <a:avLst/>
          </a:prstGeom>
          <a:ln w="12700">
            <a:miter lim="400000"/>
          </a:ln>
        </p:spPr>
      </p:pic>
      <p:sp>
        <p:nvSpPr>
          <p:cNvPr id="424" name="Shape 424"/>
          <p:cNvSpPr/>
          <p:nvPr/>
        </p:nvSpPr>
        <p:spPr>
          <a:xfrm>
            <a:off x="7318877" y="1613374"/>
            <a:ext cx="9746258"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5000" cap="all" spc="0">
                <a:solidFill>
                  <a:srgbClr val="000000"/>
                </a:solidFill>
                <a:latin typeface="Raleway Light"/>
                <a:ea typeface="Raleway Light"/>
                <a:cs typeface="Raleway Light"/>
                <a:sym typeface="Raleway Light"/>
              </a:defRPr>
            </a:pPr>
            <a:r>
              <a:rPr lang="en-US" dirty="0"/>
              <a:t>Getting time with a customer</a:t>
            </a:r>
            <a:endParaRPr dirty="0"/>
          </a:p>
        </p:txBody>
      </p:sp>
      <p:sp>
        <p:nvSpPr>
          <p:cNvPr id="2" name="TextBox 1">
            <a:extLst>
              <a:ext uri="{FF2B5EF4-FFF2-40B4-BE49-F238E27FC236}">
                <a16:creationId xmlns:a16="http://schemas.microsoft.com/office/drawing/2014/main" id="{5F072C3C-391B-4E22-87EE-7F4CD7077C4D}"/>
              </a:ext>
            </a:extLst>
          </p:cNvPr>
          <p:cNvSpPr txBox="1"/>
          <p:nvPr/>
        </p:nvSpPr>
        <p:spPr>
          <a:xfrm>
            <a:off x="16555708" y="3277167"/>
            <a:ext cx="818147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1" u="none" strike="noStrike" cap="none" spc="239" normalizeH="0" baseline="0" dirty="0">
                <a:ln>
                  <a:noFill/>
                </a:ln>
                <a:solidFill>
                  <a:srgbClr val="C22C88"/>
                </a:solidFill>
                <a:effectLst/>
                <a:uFillTx/>
                <a:latin typeface="Raleway Bold"/>
                <a:ea typeface="Raleway Bold"/>
                <a:cs typeface="Raleway Bold"/>
                <a:sym typeface="Raleway Bold"/>
              </a:rPr>
              <a:t>Feature v. Benefit</a:t>
            </a:r>
          </a:p>
        </p:txBody>
      </p:sp>
      <p:sp>
        <p:nvSpPr>
          <p:cNvPr id="3" name="Rectangle 2">
            <a:extLst>
              <a:ext uri="{FF2B5EF4-FFF2-40B4-BE49-F238E27FC236}">
                <a16:creationId xmlns:a16="http://schemas.microsoft.com/office/drawing/2014/main" id="{EC37BB30-6750-4A2E-BF41-47778330CB63}"/>
              </a:ext>
            </a:extLst>
          </p:cNvPr>
          <p:cNvSpPr/>
          <p:nvPr/>
        </p:nvSpPr>
        <p:spPr>
          <a:xfrm>
            <a:off x="4171705" y="8169442"/>
            <a:ext cx="7435515" cy="745958"/>
          </a:xfrm>
          <a:prstGeom prst="rect">
            <a:avLst/>
          </a:prstGeom>
          <a:solidFill>
            <a:srgbClr val="FFFF99"/>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TextBox 6">
            <a:extLst>
              <a:ext uri="{FF2B5EF4-FFF2-40B4-BE49-F238E27FC236}">
                <a16:creationId xmlns:a16="http://schemas.microsoft.com/office/drawing/2014/main" id="{4413835F-98C0-4FC1-9E6B-8E37684B0E13}"/>
              </a:ext>
            </a:extLst>
          </p:cNvPr>
          <p:cNvSpPr txBox="1"/>
          <p:nvPr/>
        </p:nvSpPr>
        <p:spPr>
          <a:xfrm>
            <a:off x="16194577" y="4035429"/>
            <a:ext cx="818147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1" u="none" strike="noStrike" cap="none" spc="239" normalizeH="0" baseline="0" dirty="0">
                <a:ln>
                  <a:noFill/>
                </a:ln>
                <a:solidFill>
                  <a:srgbClr val="C22C88"/>
                </a:solidFill>
                <a:effectLst/>
                <a:uFillTx/>
                <a:latin typeface="Raleway Bold"/>
                <a:ea typeface="Raleway Bold"/>
                <a:cs typeface="Raleway Bold"/>
                <a:sym typeface="Raleway Bold"/>
              </a:rPr>
              <a:t>Mini Case Study</a:t>
            </a:r>
          </a:p>
        </p:txBody>
      </p:sp>
      <p:sp>
        <p:nvSpPr>
          <p:cNvPr id="4" name="Rectangle 3">
            <a:extLst>
              <a:ext uri="{FF2B5EF4-FFF2-40B4-BE49-F238E27FC236}">
                <a16:creationId xmlns:a16="http://schemas.microsoft.com/office/drawing/2014/main" id="{A7C4F007-FCCA-484D-B552-068E406A38AC}"/>
              </a:ext>
            </a:extLst>
          </p:cNvPr>
          <p:cNvSpPr/>
          <p:nvPr/>
        </p:nvSpPr>
        <p:spPr>
          <a:xfrm>
            <a:off x="15344775" y="8083488"/>
            <a:ext cx="3829050" cy="745958"/>
          </a:xfrm>
          <a:prstGeom prst="rect">
            <a:avLst/>
          </a:prstGeom>
          <a:solidFill>
            <a:srgbClr val="FFFF99"/>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Rectangle 9">
            <a:extLst>
              <a:ext uri="{FF2B5EF4-FFF2-40B4-BE49-F238E27FC236}">
                <a16:creationId xmlns:a16="http://schemas.microsoft.com/office/drawing/2014/main" id="{46362559-A139-47E0-8D35-674E74F57D78}"/>
              </a:ext>
            </a:extLst>
          </p:cNvPr>
          <p:cNvSpPr/>
          <p:nvPr/>
        </p:nvSpPr>
        <p:spPr>
          <a:xfrm>
            <a:off x="4171705" y="8829446"/>
            <a:ext cx="3807603" cy="745958"/>
          </a:xfrm>
          <a:prstGeom prst="rect">
            <a:avLst/>
          </a:prstGeom>
          <a:solidFill>
            <a:srgbClr val="FFFF99"/>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3" name="Shape 423"/>
          <p:cNvSpPr/>
          <p:nvPr/>
        </p:nvSpPr>
        <p:spPr>
          <a:xfrm>
            <a:off x="3855438" y="3868926"/>
            <a:ext cx="16908889" cy="91050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defRPr sz="3400" spc="0">
                <a:solidFill>
                  <a:srgbClr val="000000"/>
                </a:solidFill>
                <a:latin typeface="Raleway SemiBold"/>
                <a:ea typeface="Raleway SemiBold"/>
                <a:cs typeface="Raleway SemiBold"/>
                <a:sym typeface="Raleway SemiBold"/>
              </a:defRPr>
            </a:pPr>
            <a:r>
              <a:rPr dirty="0"/>
              <a:t>With a prospective new </a:t>
            </a:r>
            <a:r>
              <a:rPr lang="en-US" dirty="0"/>
              <a:t>internal customer</a:t>
            </a:r>
            <a:r>
              <a:rPr dirty="0"/>
              <a:t>:</a:t>
            </a:r>
          </a:p>
          <a:p>
            <a:pPr marR="457200" algn="l" defTabSz="457200">
              <a:defRPr sz="3400" spc="0">
                <a:solidFill>
                  <a:srgbClr val="000000"/>
                </a:solidFill>
                <a:latin typeface="Raleway Medium"/>
                <a:ea typeface="Raleway Medium"/>
                <a:cs typeface="Raleway Medium"/>
                <a:sym typeface="Raleway Medium"/>
              </a:defRPr>
            </a:pPr>
            <a:endParaRPr dirty="0"/>
          </a:p>
          <a:p>
            <a:pPr marL="457200" marR="457200" algn="l" defTabSz="457200">
              <a:lnSpc>
                <a:spcPct val="150000"/>
              </a:lnSpc>
              <a:defRPr sz="3400" i="1" spc="0">
                <a:solidFill>
                  <a:srgbClr val="000000"/>
                </a:solidFill>
                <a:latin typeface="Raleway Regular"/>
                <a:ea typeface="Raleway Regular"/>
                <a:cs typeface="Raleway Regular"/>
                <a:sym typeface="Raleway Regular"/>
              </a:defRPr>
            </a:pPr>
            <a:r>
              <a:rPr dirty="0"/>
              <a:t>“I </a:t>
            </a:r>
            <a:r>
              <a:rPr lang="en-US" dirty="0"/>
              <a:t>heard you mention in the Program Meeting that you’re having problems with the nonconformance process for your project </a:t>
            </a:r>
            <a:r>
              <a:rPr dirty="0"/>
              <a:t>. </a:t>
            </a:r>
            <a:r>
              <a:rPr lang="en-US" dirty="0"/>
              <a:t>Frustrating. </a:t>
            </a:r>
          </a:p>
          <a:p>
            <a:pPr marL="457200" marR="457200" algn="l" defTabSz="457200">
              <a:lnSpc>
                <a:spcPct val="150000"/>
              </a:lnSpc>
              <a:defRPr sz="3400" i="1" spc="0">
                <a:solidFill>
                  <a:srgbClr val="000000"/>
                </a:solidFill>
                <a:latin typeface="Raleway Regular"/>
                <a:ea typeface="Raleway Regular"/>
                <a:cs typeface="Raleway Regular"/>
                <a:sym typeface="Raleway Regular"/>
              </a:defRPr>
            </a:pPr>
            <a:endParaRPr lang="en-US" dirty="0"/>
          </a:p>
          <a:p>
            <a:pPr marL="457200" marR="457200" algn="l" defTabSz="457200">
              <a:lnSpc>
                <a:spcPct val="150000"/>
              </a:lnSpc>
              <a:defRPr sz="3400" i="1" spc="0">
                <a:solidFill>
                  <a:srgbClr val="000000"/>
                </a:solidFill>
                <a:latin typeface="Raleway Regular"/>
                <a:ea typeface="Raleway Regular"/>
                <a:cs typeface="Raleway Regular"/>
                <a:sym typeface="Raleway Regular"/>
              </a:defRPr>
            </a:pPr>
            <a:r>
              <a:rPr lang="en-US" dirty="0"/>
              <a:t>I’ve had some luck with other projects that had similar issues, and we quickly eliminated the immediate shortfalls through a couple of identification and optimization tools</a:t>
            </a:r>
            <a:r>
              <a:rPr dirty="0"/>
              <a:t>. </a:t>
            </a:r>
            <a:r>
              <a:rPr lang="en-US" dirty="0"/>
              <a:t>If you want to investigate that option, I’d be glad to map it out for you. If there’s a good fit, we can go forward.”</a:t>
            </a:r>
            <a:endParaRPr dirty="0"/>
          </a:p>
          <a:p>
            <a:pPr marL="457200" marR="457200" algn="l" defTabSz="457200">
              <a:defRPr sz="3400" i="1" spc="0">
                <a:solidFill>
                  <a:srgbClr val="000000"/>
                </a:solidFill>
                <a:latin typeface="Raleway Regular"/>
                <a:ea typeface="Raleway Regular"/>
                <a:cs typeface="Raleway Regular"/>
                <a:sym typeface="Raleway Regular"/>
              </a:defRPr>
            </a:pPr>
            <a:endParaRPr lang="en-US" dirty="0"/>
          </a:p>
          <a:p>
            <a:pPr marL="457200" marR="457200" algn="l" defTabSz="457200">
              <a:defRPr sz="3400" spc="0">
                <a:solidFill>
                  <a:srgbClr val="000000"/>
                </a:solidFill>
                <a:latin typeface="Raleway Medium"/>
                <a:ea typeface="Raleway Medium"/>
                <a:cs typeface="Raleway Medium"/>
                <a:sym typeface="Raleway Medium"/>
              </a:defRPr>
            </a:pPr>
            <a:r>
              <a:rPr lang="en-US" dirty="0"/>
              <a:t>	</a:t>
            </a:r>
            <a:endParaRPr dirty="0"/>
          </a:p>
          <a:p>
            <a:pPr marR="457200" algn="l" defTabSz="457200">
              <a:defRPr sz="3400" spc="0">
                <a:solidFill>
                  <a:srgbClr val="000000"/>
                </a:solidFill>
                <a:latin typeface="Raleway Medium"/>
                <a:ea typeface="Raleway Medium"/>
                <a:cs typeface="Raleway Medium"/>
                <a:sym typeface="Raleway Medium"/>
              </a:defRPr>
            </a:pPr>
            <a:r>
              <a:rPr lang="en-US" dirty="0"/>
              <a:t>	</a:t>
            </a:r>
            <a:endParaRPr dirty="0"/>
          </a:p>
          <a:p>
            <a:pPr marR="457200" algn="l" defTabSz="457200">
              <a:defRPr sz="2900" spc="0">
                <a:solidFill>
                  <a:srgbClr val="000000"/>
                </a:solidFill>
                <a:latin typeface="Raleway Medium"/>
                <a:ea typeface="Raleway Medium"/>
                <a:cs typeface="Raleway Medium"/>
                <a:sym typeface="Raleway Medium"/>
              </a:defRPr>
            </a:pPr>
            <a:endParaRPr dirty="0"/>
          </a:p>
          <a:p>
            <a:pPr marR="457200" algn="l" defTabSz="457200">
              <a:defRPr sz="2900" spc="0">
                <a:solidFill>
                  <a:srgbClr val="000000"/>
                </a:solidFill>
                <a:latin typeface="Raleway Medium"/>
                <a:ea typeface="Raleway Medium"/>
                <a:cs typeface="Raleway Medium"/>
                <a:sym typeface="Raleway Medium"/>
              </a:defRPr>
            </a:pPr>
            <a:r>
              <a:rPr lang="en-US" dirty="0"/>
              <a:t>		</a:t>
            </a:r>
            <a:endParaRPr dirty="0"/>
          </a:p>
        </p:txBody>
      </p:sp>
      <p:sp>
        <p:nvSpPr>
          <p:cNvPr id="5" name="Slide Number Placeholder 4">
            <a:extLst>
              <a:ext uri="{FF2B5EF4-FFF2-40B4-BE49-F238E27FC236}">
                <a16:creationId xmlns:a16="http://schemas.microsoft.com/office/drawing/2014/main" id="{EDD856F3-5752-4FAE-9237-C4965A4FCD9D}"/>
              </a:ext>
            </a:extLst>
          </p:cNvPr>
          <p:cNvSpPr>
            <a:spLocks noGrp="1"/>
          </p:cNvSpPr>
          <p:nvPr>
            <p:ph type="sldNum" sz="quarter" idx="4"/>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217297899"/>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animBg="1"/>
      <p:bldP spid="7" grpId="0"/>
      <p:bldP spid="4" grpId="0" animBg="1"/>
      <p:bldP spid="10" grpId="0" animBg="1"/>
      <p:bldP spid="4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Screen Shot 2016-09-25 at 1.16.04 PM.png"/>
          <p:cNvPicPr>
            <a:picLocks noChangeAspect="1"/>
          </p:cNvPicPr>
          <p:nvPr/>
        </p:nvPicPr>
        <p:blipFill>
          <a:blip r:embed="rId3">
            <a:extLst/>
          </a:blip>
          <a:stretch>
            <a:fillRect/>
          </a:stretch>
        </p:blipFill>
        <p:spPr>
          <a:xfrm>
            <a:off x="682277" y="706389"/>
            <a:ext cx="4470401" cy="2235201"/>
          </a:xfrm>
          <a:prstGeom prst="rect">
            <a:avLst/>
          </a:prstGeom>
          <a:ln w="12700">
            <a:miter lim="400000"/>
          </a:ln>
        </p:spPr>
      </p:pic>
      <p:sp>
        <p:nvSpPr>
          <p:cNvPr id="438" name="Shape 438"/>
          <p:cNvSpPr/>
          <p:nvPr/>
        </p:nvSpPr>
        <p:spPr>
          <a:xfrm>
            <a:off x="2805887" y="5105742"/>
            <a:ext cx="18772226" cy="67505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defRPr sz="3400" spc="0">
                <a:solidFill>
                  <a:srgbClr val="000000"/>
                </a:solidFill>
                <a:latin typeface="Raleway Medium"/>
                <a:ea typeface="Raleway Medium"/>
                <a:cs typeface="Raleway Medium"/>
                <a:sym typeface="Raleway Medium"/>
              </a:defRPr>
            </a:pPr>
            <a:endParaRPr dirty="0"/>
          </a:p>
          <a:p>
            <a:pPr marR="457200" algn="l" defTabSz="457200">
              <a:defRPr sz="3400" spc="0">
                <a:solidFill>
                  <a:srgbClr val="000000"/>
                </a:solidFill>
                <a:latin typeface="Raleway SemiBold"/>
                <a:ea typeface="Raleway SemiBold"/>
                <a:cs typeface="Raleway SemiBold"/>
                <a:sym typeface="Raleway SemiBold"/>
              </a:defRPr>
            </a:pPr>
            <a:r>
              <a:rPr dirty="0"/>
              <a:t>With an existing </a:t>
            </a:r>
            <a:r>
              <a:rPr lang="en-US" dirty="0"/>
              <a:t>internal customer</a:t>
            </a:r>
            <a:r>
              <a:rPr dirty="0"/>
              <a:t>:</a:t>
            </a:r>
          </a:p>
          <a:p>
            <a:pPr marR="457200" algn="l" defTabSz="457200">
              <a:defRPr sz="3400" spc="0">
                <a:solidFill>
                  <a:srgbClr val="000000"/>
                </a:solidFill>
                <a:latin typeface="Raleway Medium"/>
                <a:ea typeface="Raleway Medium"/>
                <a:cs typeface="Raleway Medium"/>
                <a:sym typeface="Raleway Medium"/>
              </a:defRPr>
            </a:pPr>
            <a:endParaRPr dirty="0"/>
          </a:p>
          <a:p>
            <a:pPr marL="457200" marR="457200" algn="l" defTabSz="457200">
              <a:defRPr sz="3400" i="1" spc="0">
                <a:solidFill>
                  <a:srgbClr val="000000"/>
                </a:solidFill>
                <a:latin typeface="Raleway Regular"/>
                <a:ea typeface="Raleway Regular"/>
                <a:cs typeface="Raleway Regular"/>
                <a:sym typeface="Raleway Regular"/>
              </a:defRPr>
            </a:pPr>
            <a:r>
              <a:rPr dirty="0"/>
              <a:t>“I’ve been seeing several snags in the way the project is rolling out. It’s probably a good time to get together to review where we are. What’s your availability in the next 2 weeks?”</a:t>
            </a:r>
          </a:p>
          <a:p>
            <a:pPr marL="457200" marR="457200" algn="l" defTabSz="457200">
              <a:defRPr sz="3400" i="1" spc="0">
                <a:solidFill>
                  <a:srgbClr val="000000"/>
                </a:solidFill>
                <a:latin typeface="Raleway Regular"/>
                <a:ea typeface="Raleway Regular"/>
                <a:cs typeface="Raleway Regular"/>
                <a:sym typeface="Raleway Regular"/>
              </a:defRPr>
            </a:pPr>
            <a:endParaRPr dirty="0"/>
          </a:p>
          <a:p>
            <a:pPr marL="457200" marR="457200" algn="l" defTabSz="457200">
              <a:defRPr sz="3400" spc="0">
                <a:solidFill>
                  <a:srgbClr val="000000"/>
                </a:solidFill>
                <a:latin typeface="Raleway Medium"/>
                <a:ea typeface="Raleway Medium"/>
                <a:cs typeface="Raleway Medium"/>
                <a:sym typeface="Raleway Medium"/>
              </a:defRPr>
            </a:pPr>
            <a:r>
              <a:rPr dirty="0"/>
              <a:t>or</a:t>
            </a:r>
          </a:p>
          <a:p>
            <a:pPr marL="457200" marR="457200" algn="l" defTabSz="457200">
              <a:defRPr sz="3400" i="1" spc="0">
                <a:solidFill>
                  <a:srgbClr val="000000"/>
                </a:solidFill>
                <a:latin typeface="Raleway Regular"/>
                <a:ea typeface="Raleway Regular"/>
                <a:cs typeface="Raleway Regular"/>
                <a:sym typeface="Raleway Regular"/>
              </a:defRPr>
            </a:pPr>
            <a:endParaRPr dirty="0"/>
          </a:p>
          <a:p>
            <a:pPr marL="457200" marR="457200" algn="l" defTabSz="457200">
              <a:defRPr sz="3400" i="1" spc="0">
                <a:solidFill>
                  <a:srgbClr val="000000"/>
                </a:solidFill>
                <a:latin typeface="Raleway Regular"/>
                <a:ea typeface="Raleway Regular"/>
                <a:cs typeface="Raleway Regular"/>
                <a:sym typeface="Raleway Regular"/>
              </a:defRPr>
            </a:pPr>
            <a:r>
              <a:rPr dirty="0"/>
              <a:t>“It’s been a while since we reviewed the impact of the project. Can we do a quick check on where we are heading?”</a:t>
            </a:r>
          </a:p>
          <a:p>
            <a:pPr marR="457200" algn="l" defTabSz="457200">
              <a:defRPr sz="2900" spc="0">
                <a:solidFill>
                  <a:srgbClr val="000000"/>
                </a:solidFill>
                <a:latin typeface="Raleway Medium"/>
                <a:ea typeface="Raleway Medium"/>
                <a:cs typeface="Raleway Medium"/>
                <a:sym typeface="Raleway Medium"/>
              </a:defRPr>
            </a:pPr>
            <a:endParaRPr dirty="0"/>
          </a:p>
          <a:p>
            <a:pPr marR="457200" algn="l" defTabSz="457200">
              <a:defRPr sz="2900" spc="0">
                <a:solidFill>
                  <a:srgbClr val="000000"/>
                </a:solidFill>
                <a:latin typeface="Raleway Medium"/>
                <a:ea typeface="Raleway Medium"/>
                <a:cs typeface="Raleway Medium"/>
                <a:sym typeface="Raleway Medium"/>
              </a:defRPr>
            </a:pPr>
            <a:endParaRPr dirty="0"/>
          </a:p>
        </p:txBody>
      </p:sp>
      <p:sp>
        <p:nvSpPr>
          <p:cNvPr id="2" name="Slide Number Placeholder 1">
            <a:extLst>
              <a:ext uri="{FF2B5EF4-FFF2-40B4-BE49-F238E27FC236}">
                <a16:creationId xmlns:a16="http://schemas.microsoft.com/office/drawing/2014/main" id="{45DA1022-8A1D-4F4B-84AD-09F5D581FDE7}"/>
              </a:ext>
            </a:extLst>
          </p:cNvPr>
          <p:cNvSpPr>
            <a:spLocks noGrp="1"/>
          </p:cNvSpPr>
          <p:nvPr>
            <p:ph type="sldNum" sz="quarter" idx="4"/>
          </p:nvPr>
        </p:nvSpPr>
        <p:spPr/>
        <p:txBody>
          <a:bodyPr/>
          <a:lstStyle/>
          <a:p>
            <a:fld id="{4FAB73BC-B049-4115-A692-8D63A059BFB8}" type="slidenum">
              <a:rPr lang="en-US" smtClean="0"/>
              <a:pPr/>
              <a:t>14</a:t>
            </a:fld>
            <a:endParaRPr lang="en-US" dirty="0"/>
          </a:p>
        </p:txBody>
      </p:sp>
      <p:sp>
        <p:nvSpPr>
          <p:cNvPr id="6" name="Shape 424">
            <a:extLst>
              <a:ext uri="{FF2B5EF4-FFF2-40B4-BE49-F238E27FC236}">
                <a16:creationId xmlns:a16="http://schemas.microsoft.com/office/drawing/2014/main" id="{880EA126-76BA-4DD4-92C0-A48C3C3381A6}"/>
              </a:ext>
            </a:extLst>
          </p:cNvPr>
          <p:cNvSpPr/>
          <p:nvPr/>
        </p:nvSpPr>
        <p:spPr>
          <a:xfrm>
            <a:off x="7318877" y="1613374"/>
            <a:ext cx="9746258"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5000" cap="all" spc="0">
                <a:solidFill>
                  <a:srgbClr val="000000"/>
                </a:solidFill>
                <a:latin typeface="Raleway Light"/>
                <a:ea typeface="Raleway Light"/>
                <a:cs typeface="Raleway Light"/>
                <a:sym typeface="Raleway Light"/>
              </a:defRPr>
            </a:pPr>
            <a:r>
              <a:rPr lang="en-US" dirty="0"/>
              <a:t>Getting time with a customer</a:t>
            </a: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38"/>
                                        </p:tgtEl>
                                        <p:attrNameLst>
                                          <p:attrName>style.visibility</p:attrName>
                                        </p:attrNameLst>
                                      </p:cBhvr>
                                      <p:to>
                                        <p:strVal val="visible"/>
                                      </p:to>
                                    </p:set>
                                    <p:animEffect transition="in" filter="dissolv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Screen Shot 2016-09-25 at 1.25.54 PM.png"/>
          <p:cNvPicPr>
            <a:picLocks noChangeAspect="1"/>
          </p:cNvPicPr>
          <p:nvPr/>
        </p:nvPicPr>
        <p:blipFill>
          <a:blip r:embed="rId3">
            <a:extLst/>
          </a:blip>
          <a:stretch>
            <a:fillRect/>
          </a:stretch>
        </p:blipFill>
        <p:spPr>
          <a:xfrm>
            <a:off x="8857830" y="4885942"/>
            <a:ext cx="7618727" cy="3569918"/>
          </a:xfrm>
          <a:prstGeom prst="rect">
            <a:avLst/>
          </a:prstGeom>
          <a:ln w="12700">
            <a:miter lim="400000"/>
          </a:ln>
        </p:spPr>
      </p:pic>
      <p:pic>
        <p:nvPicPr>
          <p:cNvPr id="468" name="pasted-image.pdf"/>
          <p:cNvPicPr>
            <a:picLocks noChangeAspect="1"/>
          </p:cNvPicPr>
          <p:nvPr/>
        </p:nvPicPr>
        <p:blipFill>
          <a:blip r:embed="rId4">
            <a:extLst/>
          </a:blip>
          <a:stretch>
            <a:fillRect/>
          </a:stretch>
        </p:blipFill>
        <p:spPr>
          <a:xfrm>
            <a:off x="4339739" y="-1126034"/>
            <a:ext cx="16654910" cy="5476208"/>
          </a:xfrm>
          <a:prstGeom prst="rect">
            <a:avLst/>
          </a:prstGeom>
          <a:ln w="12700">
            <a:miter lim="400000"/>
          </a:ln>
        </p:spPr>
      </p:pic>
      <p:grpSp>
        <p:nvGrpSpPr>
          <p:cNvPr id="471" name="Group 471"/>
          <p:cNvGrpSpPr/>
          <p:nvPr/>
        </p:nvGrpSpPr>
        <p:grpSpPr>
          <a:xfrm>
            <a:off x="14521646" y="3542816"/>
            <a:ext cx="3115984" cy="3289935"/>
            <a:chOff x="80177" y="0"/>
            <a:chExt cx="3115983" cy="3289934"/>
          </a:xfrm>
        </p:grpSpPr>
        <p:sp>
          <p:nvSpPr>
            <p:cNvPr id="469" name="Shape 469"/>
            <p:cNvSpPr/>
            <p:nvPr/>
          </p:nvSpPr>
          <p:spPr>
            <a:xfrm>
              <a:off x="80177" y="0"/>
              <a:ext cx="3115984" cy="3289935"/>
            </a:xfrm>
            <a:prstGeom prst="star5">
              <a:avLst>
                <a:gd name="adj" fmla="val 30332"/>
                <a:gd name="hf" fmla="val 105146"/>
                <a:gd name="vf" fmla="val 110557"/>
              </a:avLst>
            </a:prstGeom>
            <a:solidFill>
              <a:schemeClr val="accent5"/>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3200" spc="0">
                  <a:solidFill>
                    <a:srgbClr val="FFFFFF"/>
                  </a:solidFill>
                  <a:latin typeface="Helvetica Light"/>
                  <a:ea typeface="Helvetica Light"/>
                  <a:cs typeface="Helvetica Light"/>
                  <a:sym typeface="Helvetica Light"/>
                </a:defRPr>
              </a:pPr>
              <a:endParaRPr/>
            </a:p>
          </p:txBody>
        </p:sp>
        <p:sp>
          <p:nvSpPr>
            <p:cNvPr id="470" name="Shape 470"/>
            <p:cNvSpPr/>
            <p:nvPr/>
          </p:nvSpPr>
          <p:spPr>
            <a:xfrm rot="970413">
              <a:off x="936113" y="1497483"/>
              <a:ext cx="1404113" cy="698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a:solidFill>
                    <a:schemeClr val="accent3">
                      <a:satOff val="18648"/>
                      <a:lumOff val="5971"/>
                    </a:schemeClr>
                  </a:solidFill>
                </a:defRPr>
              </a:lvl1pPr>
            </a:lstStyle>
            <a:p>
              <a:r>
                <a:t>PAIN</a:t>
              </a:r>
            </a:p>
          </p:txBody>
        </p:sp>
      </p:grpSp>
      <p:sp>
        <p:nvSpPr>
          <p:cNvPr id="9" name="Shape 408">
            <a:extLst>
              <a:ext uri="{FF2B5EF4-FFF2-40B4-BE49-F238E27FC236}">
                <a16:creationId xmlns:a16="http://schemas.microsoft.com/office/drawing/2014/main" id="{0688C82A-7163-44F2-8F1F-BA68E773F19B}"/>
              </a:ext>
            </a:extLst>
          </p:cNvPr>
          <p:cNvSpPr/>
          <p:nvPr/>
        </p:nvSpPr>
        <p:spPr>
          <a:xfrm>
            <a:off x="6097313" y="11501602"/>
            <a:ext cx="10379244" cy="7335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spcBef>
                <a:spcPts val="1700"/>
              </a:spcBef>
              <a:defRPr sz="4100" spc="0">
                <a:solidFill>
                  <a:srgbClr val="000000"/>
                </a:solidFill>
                <a:latin typeface="Raleway SemiBold"/>
                <a:ea typeface="Raleway SemiBold"/>
                <a:cs typeface="Raleway SemiBold"/>
                <a:sym typeface="Raleway SemiBold"/>
              </a:defRPr>
            </a:pPr>
            <a:r>
              <a:rPr lang="en-US" sz="4100" spc="0" dirty="0">
                <a:solidFill>
                  <a:srgbClr val="000000"/>
                </a:solidFill>
                <a:latin typeface="Raleway SemiBold"/>
                <a:sym typeface="Raleway SemiBold"/>
              </a:rPr>
              <a:t>YOUR OBJECTIVE: </a:t>
            </a:r>
            <a:r>
              <a:rPr lang="en-US" sz="4100" i="1" spc="0" dirty="0">
                <a:solidFill>
                  <a:srgbClr val="000000"/>
                </a:solidFill>
                <a:latin typeface="Raleway SemiBold"/>
                <a:sym typeface="Raleway SemiBold"/>
              </a:rPr>
              <a:t>Find their pain</a:t>
            </a:r>
          </a:p>
        </p:txBody>
      </p:sp>
      <p:sp>
        <p:nvSpPr>
          <p:cNvPr id="2" name="Slide Number Placeholder 1">
            <a:extLst>
              <a:ext uri="{FF2B5EF4-FFF2-40B4-BE49-F238E27FC236}">
                <a16:creationId xmlns:a16="http://schemas.microsoft.com/office/drawing/2014/main" id="{FA9CBBD5-6588-4132-B0B9-BC7F7CC16DA6}"/>
              </a:ext>
            </a:extLst>
          </p:cNvPr>
          <p:cNvSpPr>
            <a:spLocks noGrp="1"/>
          </p:cNvSpPr>
          <p:nvPr>
            <p:ph type="sldNum" sz="quarter" idx="4"/>
          </p:nvPr>
        </p:nvSpPr>
        <p:spPr/>
        <p:txBody>
          <a:bodyPr/>
          <a:lstStyle/>
          <a:p>
            <a:fld id="{4FAB73BC-B049-4115-A692-8D63A059BFB8}" type="slidenum">
              <a:rPr lang="en-US" smtClean="0"/>
              <a:pPr/>
              <a:t>15</a:t>
            </a:fld>
            <a:endParaRPr lang="en-US"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71"/>
                                        </p:tgtEl>
                                        <p:attrNameLst>
                                          <p:attrName>style.visibility</p:attrName>
                                        </p:attrNameLst>
                                      </p:cBhvr>
                                      <p:to>
                                        <p:strVal val="visible"/>
                                      </p:to>
                                    </p:set>
                                    <p:animEffect transition="in" filter="box(out)">
                                      <p:cBhvr>
                                        <p:cTn id="7" dur="10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p:cNvSpPr>
          <p:nvPr>
            <p:ph type="body" idx="4294967295"/>
          </p:nvPr>
        </p:nvSpPr>
        <p:spPr>
          <a:xfrm>
            <a:off x="7812753" y="828654"/>
            <a:ext cx="8758489" cy="1270865"/>
          </a:xfrm>
          <a:prstGeom prst="rect">
            <a:avLst/>
          </a:prstGeom>
        </p:spPr>
        <p:txBody>
          <a:bodyPr>
            <a:normAutofit/>
          </a:bodyPr>
          <a:lstStyle/>
          <a:p>
            <a:pPr marL="0" indent="0">
              <a:buNone/>
            </a:pPr>
            <a:r>
              <a:rPr lang="en-US" sz="5400" b="0" dirty="0"/>
              <a:t>FEELING THE PAIN</a:t>
            </a:r>
            <a:endParaRPr sz="5400" b="0" dirty="0"/>
          </a:p>
        </p:txBody>
      </p:sp>
      <p:sp>
        <p:nvSpPr>
          <p:cNvPr id="479" name="Shape 479"/>
          <p:cNvSpPr/>
          <p:nvPr/>
        </p:nvSpPr>
        <p:spPr>
          <a:xfrm>
            <a:off x="1520956" y="3344217"/>
            <a:ext cx="20791543" cy="70275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454275" lvl="6" indent="-1082675" algn="l">
              <a:spcBef>
                <a:spcPts val="4500"/>
              </a:spcBef>
              <a:defRPr sz="5000" spc="0">
                <a:solidFill>
                  <a:srgbClr val="000000"/>
                </a:solidFill>
                <a:latin typeface="Raleway SemiBold"/>
                <a:ea typeface="Raleway SemiBold"/>
                <a:cs typeface="Raleway SemiBold"/>
                <a:sym typeface="Raleway SemiBold"/>
              </a:defRPr>
            </a:pPr>
            <a:r>
              <a:rPr dirty="0"/>
              <a:t>Awareness of Needs</a:t>
            </a:r>
          </a:p>
          <a:p>
            <a:pPr marL="2454275" lvl="6" indent="-1082675" algn="l">
              <a:spcBef>
                <a:spcPts val="4500"/>
              </a:spcBef>
              <a:defRPr sz="5000" spc="0">
                <a:solidFill>
                  <a:srgbClr val="000000"/>
                </a:solidFill>
                <a:latin typeface="Raleway-Regular"/>
                <a:ea typeface="Raleway-Regular"/>
                <a:cs typeface="Raleway-Regular"/>
                <a:sym typeface="Raleway-Regular"/>
              </a:defRPr>
            </a:pPr>
            <a:r>
              <a:rPr dirty="0"/>
              <a:t>Customer becomes aware of his needs.</a:t>
            </a:r>
          </a:p>
          <a:p>
            <a:pPr marL="2454275" lvl="6" indent="-1082675" algn="l">
              <a:spcBef>
                <a:spcPts val="4500"/>
              </a:spcBef>
              <a:defRPr sz="5000" spc="0">
                <a:solidFill>
                  <a:srgbClr val="000000"/>
                </a:solidFill>
                <a:latin typeface="Raleway-Regular"/>
                <a:ea typeface="Raleway-Regular"/>
                <a:cs typeface="Raleway-Regular"/>
                <a:sym typeface="Raleway-Regular"/>
              </a:defRPr>
            </a:pPr>
            <a:r>
              <a:rPr dirty="0"/>
              <a:t>Customer recognizes that </a:t>
            </a:r>
            <a:r>
              <a:rPr lang="en-US" dirty="0"/>
              <a:t>his</a:t>
            </a:r>
            <a:r>
              <a:rPr dirty="0"/>
              <a:t> needs and problems are growing.</a:t>
            </a:r>
          </a:p>
          <a:p>
            <a:pPr marL="2454275" lvl="6" indent="-1082675" algn="l">
              <a:spcBef>
                <a:spcPts val="4500"/>
              </a:spcBef>
              <a:defRPr sz="5000" spc="0">
                <a:solidFill>
                  <a:srgbClr val="000000"/>
                </a:solidFill>
                <a:latin typeface="Raleway-Regular"/>
                <a:ea typeface="Raleway-Regular"/>
                <a:cs typeface="Raleway-Regular"/>
                <a:sym typeface="Raleway-Regular"/>
              </a:defRPr>
            </a:pPr>
            <a:r>
              <a:rPr dirty="0"/>
              <a:t>Customer comes to terms with the fact that significant problems exist and that he must take action.</a:t>
            </a:r>
          </a:p>
          <a:p>
            <a:pPr lvl="6" algn="l">
              <a:spcBef>
                <a:spcPts val="4500"/>
              </a:spcBef>
              <a:defRPr sz="5000" spc="0">
                <a:solidFill>
                  <a:srgbClr val="000000"/>
                </a:solidFill>
                <a:latin typeface="Raleway SemiBold"/>
                <a:ea typeface="Raleway SemiBold"/>
                <a:cs typeface="Raleway SemiBold"/>
                <a:sym typeface="Raleway SemiBold"/>
              </a:defRPr>
            </a:pPr>
            <a:endParaRPr dirty="0"/>
          </a:p>
        </p:txBody>
      </p:sp>
      <p:grpSp>
        <p:nvGrpSpPr>
          <p:cNvPr id="482" name="Group 482"/>
          <p:cNvGrpSpPr/>
          <p:nvPr/>
        </p:nvGrpSpPr>
        <p:grpSpPr>
          <a:xfrm>
            <a:off x="4963740" y="9641569"/>
            <a:ext cx="14456517" cy="2933701"/>
            <a:chOff x="0" y="0"/>
            <a:chExt cx="14456516" cy="2933700"/>
          </a:xfrm>
        </p:grpSpPr>
        <p:sp>
          <p:nvSpPr>
            <p:cNvPr id="481" name="Shape 481"/>
            <p:cNvSpPr/>
            <p:nvPr/>
          </p:nvSpPr>
          <p:spPr>
            <a:xfrm>
              <a:off x="215900" y="139700"/>
              <a:ext cx="14024717" cy="2374900"/>
            </a:xfrm>
            <a:prstGeom prst="rect">
              <a:avLst/>
            </a:prstGeom>
            <a:solidFill>
              <a:srgbClr val="797979"/>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4">
                <a:spcBef>
                  <a:spcPts val="4500"/>
                </a:spcBef>
                <a:defRPr sz="5000" spc="0">
                  <a:solidFill>
                    <a:srgbClr val="FFFFFF"/>
                  </a:solidFill>
                  <a:latin typeface="Raleway SemiBold"/>
                  <a:ea typeface="Raleway SemiBold"/>
                  <a:cs typeface="Raleway SemiBold"/>
                  <a:sym typeface="Raleway SemiBold"/>
                </a:defRPr>
              </a:pPr>
              <a:r>
                <a:t>Your Goal ….. Lead them through this through the process of powerful questioning.</a:t>
              </a:r>
            </a:p>
          </p:txBody>
        </p:sp>
        <p:pic>
          <p:nvPicPr>
            <p:cNvPr id="480" name="Picture 479"/>
            <p:cNvPicPr>
              <a:picLocks/>
            </p:cNvPicPr>
            <p:nvPr/>
          </p:nvPicPr>
          <p:blipFill>
            <a:blip r:embed="rId3">
              <a:extLst/>
            </a:blip>
            <a:stretch>
              <a:fillRect/>
            </a:stretch>
          </p:blipFill>
          <p:spPr>
            <a:xfrm>
              <a:off x="-1" y="0"/>
              <a:ext cx="14456517" cy="2933701"/>
            </a:xfrm>
            <a:prstGeom prst="rect">
              <a:avLst/>
            </a:prstGeom>
            <a:effectLst/>
          </p:spPr>
        </p:pic>
      </p:grpSp>
      <p:sp>
        <p:nvSpPr>
          <p:cNvPr id="2" name="Slide Number Placeholder 1">
            <a:extLst>
              <a:ext uri="{FF2B5EF4-FFF2-40B4-BE49-F238E27FC236}">
                <a16:creationId xmlns:a16="http://schemas.microsoft.com/office/drawing/2014/main" id="{4D20F356-7B44-42AC-9DE6-1C214B6DD0A6}"/>
              </a:ext>
            </a:extLst>
          </p:cNvPr>
          <p:cNvSpPr>
            <a:spLocks noGrp="1"/>
          </p:cNvSpPr>
          <p:nvPr>
            <p:ph type="sldNum" sz="quarter" idx="4"/>
          </p:nvPr>
        </p:nvSpPr>
        <p:spPr/>
        <p:txBody>
          <a:bodyPr/>
          <a:lstStyle/>
          <a:p>
            <a:fld id="{4FAB73BC-B049-4115-A692-8D63A059BFB8}" type="slidenum">
              <a:rPr lang="en-US" smtClean="0"/>
              <a:pPr/>
              <a:t>16</a:t>
            </a:fld>
            <a:endParaRPr lang="en-US" dirty="0"/>
          </a:p>
        </p:txBody>
      </p:sp>
      <p:sp>
        <p:nvSpPr>
          <p:cNvPr id="8" name="Shape 490">
            <a:extLst>
              <a:ext uri="{FF2B5EF4-FFF2-40B4-BE49-F238E27FC236}">
                <a16:creationId xmlns:a16="http://schemas.microsoft.com/office/drawing/2014/main" id="{08FB6336-DF39-4FC7-A65A-CA3519B34E34}"/>
              </a:ext>
            </a:extLst>
          </p:cNvPr>
          <p:cNvSpPr/>
          <p:nvPr/>
        </p:nvSpPr>
        <p:spPr>
          <a:xfrm rot="5383312">
            <a:off x="-730833" y="5880567"/>
            <a:ext cx="5801728" cy="1270001"/>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 name="Screen Shot 2016-09-25 at 1.25.54 PM.png"/>
          <p:cNvPicPr>
            <a:picLocks noChangeAspect="1"/>
          </p:cNvPicPr>
          <p:nvPr/>
        </p:nvPicPr>
        <p:blipFill>
          <a:blip r:embed="rId3">
            <a:extLst/>
          </a:blip>
          <a:stretch>
            <a:fillRect/>
          </a:stretch>
        </p:blipFill>
        <p:spPr>
          <a:xfrm>
            <a:off x="757773" y="831598"/>
            <a:ext cx="4445001" cy="2082801"/>
          </a:xfrm>
          <a:prstGeom prst="rect">
            <a:avLst/>
          </a:prstGeom>
          <a:ln w="12700">
            <a:miter lim="400000"/>
          </a:ln>
        </p:spPr>
      </p:pic>
      <p:graphicFrame>
        <p:nvGraphicFramePr>
          <p:cNvPr id="488" name="Table 488"/>
          <p:cNvGraphicFramePr/>
          <p:nvPr/>
        </p:nvGraphicFramePr>
        <p:xfrm>
          <a:off x="4327016" y="4785384"/>
          <a:ext cx="17170496" cy="6954812"/>
        </p:xfrm>
        <a:graphic>
          <a:graphicData uri="http://schemas.openxmlformats.org/drawingml/2006/table">
            <a:tbl>
              <a:tblPr bandRow="1">
                <a:tableStyleId>{4C3C2611-4C71-4FC5-86AE-919BDF0F9419}</a:tableStyleId>
              </a:tblPr>
              <a:tblGrid>
                <a:gridCol w="5023037">
                  <a:extLst>
                    <a:ext uri="{9D8B030D-6E8A-4147-A177-3AD203B41FA5}">
                      <a16:colId xmlns:a16="http://schemas.microsoft.com/office/drawing/2014/main" val="20000"/>
                    </a:ext>
                  </a:extLst>
                </a:gridCol>
                <a:gridCol w="12147459">
                  <a:extLst>
                    <a:ext uri="{9D8B030D-6E8A-4147-A177-3AD203B41FA5}">
                      <a16:colId xmlns:a16="http://schemas.microsoft.com/office/drawing/2014/main" val="20001"/>
                    </a:ext>
                  </a:extLst>
                </a:gridCol>
              </a:tblGrid>
              <a:tr h="1738703">
                <a:tc>
                  <a:txBody>
                    <a:bodyPr/>
                    <a:lstStyle/>
                    <a:p>
                      <a:pPr marR="457200" defTabSz="914400">
                        <a:defRPr sz="1800"/>
                      </a:pPr>
                      <a:r>
                        <a:rPr sz="4300">
                          <a:latin typeface="Raleway SemiBold"/>
                          <a:ea typeface="Raleway SemiBold"/>
                          <a:cs typeface="Raleway SemiBold"/>
                          <a:sym typeface="Raleway SemiBold"/>
                        </a:rPr>
                        <a:t>It’s OK.</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“I could lose a few pounds, but I’m probably OK.”</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1738703">
                <a:tc>
                  <a:txBody>
                    <a:bodyPr/>
                    <a:lstStyle/>
                    <a:p>
                      <a:pPr marR="457200" defTabSz="914400">
                        <a:defRPr sz="1800"/>
                      </a:pPr>
                      <a:r>
                        <a:rPr sz="4300">
                          <a:latin typeface="Raleway SemiBold"/>
                          <a:ea typeface="Raleway SemiBold"/>
                          <a:cs typeface="Raleway SemiBold"/>
                          <a:sym typeface="Raleway SemiBold"/>
                        </a:rPr>
                        <a:t>It’s a problem.</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“My slacks are feeling are a little hard to button, but they aren’t uncomfortable.”</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r h="1738703">
                <a:tc>
                  <a:txBody>
                    <a:bodyPr/>
                    <a:lstStyle/>
                    <a:p>
                      <a:pPr marR="457200" defTabSz="914400">
                        <a:defRPr sz="1800"/>
                      </a:pPr>
                      <a:r>
                        <a:rPr sz="4300">
                          <a:latin typeface="Raleway SemiBold"/>
                          <a:ea typeface="Raleway SemiBold"/>
                          <a:cs typeface="Raleway SemiBold"/>
                          <a:sym typeface="Raleway SemiBold"/>
                        </a:rPr>
                        <a:t>The problem is growing.</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“My slacks are uncomfortable and bothering me very much!”</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2"/>
                  </a:ext>
                </a:extLst>
              </a:tr>
              <a:tr h="1738703">
                <a:tc>
                  <a:txBody>
                    <a:bodyPr/>
                    <a:lstStyle/>
                    <a:p>
                      <a:pPr marR="457200" defTabSz="914400">
                        <a:defRPr sz="1800"/>
                      </a:pPr>
                      <a:r>
                        <a:rPr sz="4300">
                          <a:latin typeface="Raleway SemiBold"/>
                          <a:ea typeface="Raleway SemiBold"/>
                          <a:cs typeface="Raleway SemiBold"/>
                          <a:sym typeface="Raleway SemiBold"/>
                        </a:rPr>
                        <a:t>I need to make a change!</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“I can’t squeeze into my pants anymore. I have to find something else to wear!”</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3"/>
                  </a:ext>
                </a:extLst>
              </a:tr>
            </a:tbl>
          </a:graphicData>
        </a:graphic>
      </p:graphicFrame>
      <p:sp>
        <p:nvSpPr>
          <p:cNvPr id="489" name="Shape 489"/>
          <p:cNvSpPr/>
          <p:nvPr/>
        </p:nvSpPr>
        <p:spPr>
          <a:xfrm>
            <a:off x="8157527" y="928359"/>
            <a:ext cx="8068946"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Light"/>
                <a:ea typeface="Raleway Light"/>
                <a:cs typeface="Raleway Light"/>
                <a:sym typeface="Raleway Light"/>
              </a:defRPr>
            </a:lvl1pPr>
          </a:lstStyle>
          <a:p>
            <a:r>
              <a:t>THE CONTINUUM OF PAIN</a:t>
            </a:r>
          </a:p>
        </p:txBody>
      </p:sp>
      <p:sp>
        <p:nvSpPr>
          <p:cNvPr id="490" name="Shape 490"/>
          <p:cNvSpPr/>
          <p:nvPr/>
        </p:nvSpPr>
        <p:spPr>
          <a:xfrm rot="5383312">
            <a:off x="90409" y="7263317"/>
            <a:ext cx="5801728" cy="1270001"/>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
        <p:nvSpPr>
          <p:cNvPr id="491" name="Shape 491"/>
          <p:cNvSpPr/>
          <p:nvPr/>
        </p:nvSpPr>
        <p:spPr>
          <a:xfrm>
            <a:off x="1134523" y="2473410"/>
            <a:ext cx="20791543" cy="4762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spcBef>
                <a:spcPts val="1700"/>
              </a:spcBef>
              <a:defRPr sz="5000" spc="0">
                <a:solidFill>
                  <a:srgbClr val="000000"/>
                </a:solidFill>
                <a:latin typeface="Raleway-Regular"/>
                <a:ea typeface="Raleway-Regular"/>
                <a:cs typeface="Raleway-Regular"/>
                <a:sym typeface="Raleway-Regular"/>
              </a:defRPr>
            </a:pPr>
            <a:endParaRPr/>
          </a:p>
          <a:p>
            <a:pPr lvl="6" algn="l">
              <a:defRPr sz="9000" spc="-90">
                <a:solidFill>
                  <a:srgbClr val="FF493E"/>
                </a:solidFill>
                <a:latin typeface="Cookie"/>
                <a:ea typeface="Cookie"/>
                <a:cs typeface="Cookie"/>
                <a:sym typeface="Cookie"/>
              </a:defRPr>
            </a:pPr>
            <a:r>
              <a:t>The Pain Continuum</a:t>
            </a:r>
          </a:p>
          <a:p>
            <a:pPr lvl="6" algn="l">
              <a:spcBef>
                <a:spcPts val="4500"/>
              </a:spcBef>
              <a:defRPr sz="5000" spc="0">
                <a:solidFill>
                  <a:srgbClr val="000000"/>
                </a:solidFill>
                <a:latin typeface="Raleway SemiBold"/>
                <a:ea typeface="Raleway SemiBold"/>
                <a:cs typeface="Raleway SemiBold"/>
                <a:sym typeface="Raleway SemiBold"/>
              </a:defRPr>
            </a:pPr>
            <a:endParaRPr/>
          </a:p>
        </p:txBody>
      </p:sp>
      <p:sp>
        <p:nvSpPr>
          <p:cNvPr id="2" name="Slide Number Placeholder 1">
            <a:extLst>
              <a:ext uri="{FF2B5EF4-FFF2-40B4-BE49-F238E27FC236}">
                <a16:creationId xmlns:a16="http://schemas.microsoft.com/office/drawing/2014/main" id="{74C43939-8414-45F6-928F-F4E79CD806B7}"/>
              </a:ext>
            </a:extLst>
          </p:cNvPr>
          <p:cNvSpPr>
            <a:spLocks noGrp="1"/>
          </p:cNvSpPr>
          <p:nvPr>
            <p:ph type="sldNum" sz="quarter" idx="4"/>
          </p:nvPr>
        </p:nvSpPr>
        <p:spPr/>
        <p:txBody>
          <a:bodyPr/>
          <a:lstStyle/>
          <a:p>
            <a:fld id="{4FAB73BC-B049-4115-A692-8D63A059BFB8}" type="slidenum">
              <a:rPr lang="en-US" smtClean="0"/>
              <a:pPr/>
              <a:t>17</a:t>
            </a:fld>
            <a:endParaRPr lang="en-US"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88"/>
                                        </p:tgtEl>
                                        <p:attrNameLst>
                                          <p:attrName>style.visibility</p:attrName>
                                        </p:attrNameLst>
                                      </p:cBhvr>
                                      <p:to>
                                        <p:strVal val="visible"/>
                                      </p:to>
                                    </p:set>
                                    <p:animEffect transition="in" filter="dissolve">
                                      <p:cBhvr>
                                        <p:cTn id="7" dur="1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Screen Shot 2016-09-25 at 1.25.54 PM.png"/>
          <p:cNvPicPr>
            <a:picLocks noChangeAspect="1"/>
          </p:cNvPicPr>
          <p:nvPr/>
        </p:nvPicPr>
        <p:blipFill>
          <a:blip r:embed="rId3">
            <a:extLst/>
          </a:blip>
          <a:stretch>
            <a:fillRect/>
          </a:stretch>
        </p:blipFill>
        <p:spPr>
          <a:xfrm>
            <a:off x="757773" y="831598"/>
            <a:ext cx="4445001" cy="2082801"/>
          </a:xfrm>
          <a:prstGeom prst="rect">
            <a:avLst/>
          </a:prstGeom>
          <a:ln w="12700">
            <a:miter lim="400000"/>
          </a:ln>
        </p:spPr>
      </p:pic>
      <p:graphicFrame>
        <p:nvGraphicFramePr>
          <p:cNvPr id="497" name="Table 497"/>
          <p:cNvGraphicFramePr/>
          <p:nvPr/>
        </p:nvGraphicFramePr>
        <p:xfrm>
          <a:off x="4327016" y="4785384"/>
          <a:ext cx="17170496" cy="6954812"/>
        </p:xfrm>
        <a:graphic>
          <a:graphicData uri="http://schemas.openxmlformats.org/drawingml/2006/table">
            <a:tbl>
              <a:tblPr bandRow="1">
                <a:tableStyleId>{4C3C2611-4C71-4FC5-86AE-919BDF0F9419}</a:tableStyleId>
              </a:tblPr>
              <a:tblGrid>
                <a:gridCol w="5023037">
                  <a:extLst>
                    <a:ext uri="{9D8B030D-6E8A-4147-A177-3AD203B41FA5}">
                      <a16:colId xmlns:a16="http://schemas.microsoft.com/office/drawing/2014/main" val="20000"/>
                    </a:ext>
                  </a:extLst>
                </a:gridCol>
                <a:gridCol w="12147459">
                  <a:extLst>
                    <a:ext uri="{9D8B030D-6E8A-4147-A177-3AD203B41FA5}">
                      <a16:colId xmlns:a16="http://schemas.microsoft.com/office/drawing/2014/main" val="20001"/>
                    </a:ext>
                  </a:extLst>
                </a:gridCol>
              </a:tblGrid>
              <a:tr h="1738703">
                <a:tc>
                  <a:txBody>
                    <a:bodyPr/>
                    <a:lstStyle/>
                    <a:p>
                      <a:pPr marR="457200" defTabSz="914400">
                        <a:defRPr sz="1800"/>
                      </a:pPr>
                      <a:r>
                        <a:rPr sz="4300">
                          <a:latin typeface="Raleway SemiBold"/>
                          <a:ea typeface="Raleway SemiBold"/>
                          <a:cs typeface="Raleway SemiBold"/>
                          <a:sym typeface="Raleway SemiBold"/>
                        </a:rPr>
                        <a:t>It’s OK.</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“I’ve heard a few not-so-ideal exchanges with customers.”</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1738703">
                <a:tc>
                  <a:txBody>
                    <a:bodyPr/>
                    <a:lstStyle/>
                    <a:p>
                      <a:pPr marR="457200" defTabSz="914400">
                        <a:defRPr sz="1800"/>
                      </a:pPr>
                      <a:r>
                        <a:rPr sz="4300">
                          <a:latin typeface="Raleway SemiBold"/>
                          <a:ea typeface="Raleway SemiBold"/>
                          <a:cs typeface="Raleway SemiBold"/>
                          <a:sym typeface="Raleway SemiBold"/>
                        </a:rPr>
                        <a:t>It’s a problem.</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“My team doesn’t seem to know how to handle an upset customer.”</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r h="1738703">
                <a:tc>
                  <a:txBody>
                    <a:bodyPr/>
                    <a:lstStyle/>
                    <a:p>
                      <a:pPr marR="457200" defTabSz="914400">
                        <a:defRPr sz="1800"/>
                      </a:pPr>
                      <a:r>
                        <a:rPr sz="4300">
                          <a:latin typeface="Raleway SemiBold"/>
                          <a:ea typeface="Raleway SemiBold"/>
                          <a:cs typeface="Raleway SemiBold"/>
                          <a:sym typeface="Raleway SemiBold"/>
                        </a:rPr>
                        <a:t>The problem is growing.</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300">
                          <a:latin typeface="Raleway Medium"/>
                          <a:ea typeface="Raleway Medium"/>
                          <a:cs typeface="Raleway Medium"/>
                          <a:sym typeface="Raleway Medium"/>
                        </a:rPr>
                        <a:t>“The customers are asking for their issues to be elevated to a supervisor.”</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2"/>
                  </a:ext>
                </a:extLst>
              </a:tr>
              <a:tr h="1738703">
                <a:tc>
                  <a:txBody>
                    <a:bodyPr/>
                    <a:lstStyle/>
                    <a:p>
                      <a:pPr marR="457200" defTabSz="914400">
                        <a:defRPr sz="1800"/>
                      </a:pPr>
                      <a:r>
                        <a:rPr sz="4300">
                          <a:latin typeface="Raleway SemiBold"/>
                          <a:ea typeface="Raleway SemiBold"/>
                          <a:cs typeface="Raleway SemiBold"/>
                          <a:sym typeface="Raleway SemiBold"/>
                        </a:rPr>
                        <a:t>I need to make a change!</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457200" defTabSz="914400">
                        <a:defRPr sz="1800"/>
                      </a:pPr>
                      <a:r>
                        <a:rPr sz="4000">
                          <a:latin typeface="Raleway Medium"/>
                          <a:ea typeface="Raleway Medium"/>
                          <a:cs typeface="Raleway Medium"/>
                          <a:sym typeface="Raleway Medium"/>
                        </a:rPr>
                        <a:t>“We have had formal complaints on our website and is it is causing us to lose customers.”</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3"/>
                  </a:ext>
                </a:extLst>
              </a:tr>
            </a:tbl>
          </a:graphicData>
        </a:graphic>
      </p:graphicFrame>
      <p:sp>
        <p:nvSpPr>
          <p:cNvPr id="498" name="Shape 498"/>
          <p:cNvSpPr/>
          <p:nvPr/>
        </p:nvSpPr>
        <p:spPr>
          <a:xfrm>
            <a:off x="8157527" y="928359"/>
            <a:ext cx="8068946"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Light"/>
                <a:ea typeface="Raleway Light"/>
                <a:cs typeface="Raleway Light"/>
                <a:sym typeface="Raleway Light"/>
              </a:defRPr>
            </a:lvl1pPr>
          </a:lstStyle>
          <a:p>
            <a:r>
              <a:t>THE CONTINUUM OF PAIN</a:t>
            </a:r>
          </a:p>
        </p:txBody>
      </p:sp>
      <p:sp>
        <p:nvSpPr>
          <p:cNvPr id="499" name="Shape 499"/>
          <p:cNvSpPr/>
          <p:nvPr/>
        </p:nvSpPr>
        <p:spPr>
          <a:xfrm rot="5383312">
            <a:off x="90409" y="7263317"/>
            <a:ext cx="5801728" cy="1270001"/>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
        <p:nvSpPr>
          <p:cNvPr id="500" name="Shape 500"/>
          <p:cNvSpPr/>
          <p:nvPr/>
        </p:nvSpPr>
        <p:spPr>
          <a:xfrm>
            <a:off x="1057236" y="2512803"/>
            <a:ext cx="20791543" cy="4762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spcBef>
                <a:spcPts val="1700"/>
              </a:spcBef>
              <a:defRPr sz="5000" spc="0">
                <a:solidFill>
                  <a:srgbClr val="000000"/>
                </a:solidFill>
                <a:latin typeface="Raleway-Regular"/>
                <a:ea typeface="Raleway-Regular"/>
                <a:cs typeface="Raleway-Regular"/>
                <a:sym typeface="Raleway-Regular"/>
              </a:defRPr>
            </a:pPr>
            <a:endParaRPr/>
          </a:p>
          <a:p>
            <a:pPr lvl="6" algn="l">
              <a:defRPr sz="9000" spc="-90">
                <a:solidFill>
                  <a:srgbClr val="FF493E"/>
                </a:solidFill>
                <a:latin typeface="Cookie"/>
                <a:ea typeface="Cookie"/>
                <a:cs typeface="Cookie"/>
                <a:sym typeface="Cookie"/>
              </a:defRPr>
            </a:pPr>
            <a:r>
              <a:t>The Pain Continuum</a:t>
            </a:r>
          </a:p>
          <a:p>
            <a:pPr lvl="6" algn="l">
              <a:spcBef>
                <a:spcPts val="4500"/>
              </a:spcBef>
              <a:defRPr sz="5000" spc="0">
                <a:solidFill>
                  <a:srgbClr val="000000"/>
                </a:solidFill>
                <a:latin typeface="Raleway SemiBold"/>
                <a:ea typeface="Raleway SemiBold"/>
                <a:cs typeface="Raleway SemiBold"/>
                <a:sym typeface="Raleway SemiBold"/>
              </a:defRPr>
            </a:pPr>
            <a:endParaRPr/>
          </a:p>
        </p:txBody>
      </p:sp>
      <p:sp>
        <p:nvSpPr>
          <p:cNvPr id="2" name="Slide Number Placeholder 1">
            <a:extLst>
              <a:ext uri="{FF2B5EF4-FFF2-40B4-BE49-F238E27FC236}">
                <a16:creationId xmlns:a16="http://schemas.microsoft.com/office/drawing/2014/main" id="{97960125-8CE8-4108-AC04-4E06E239037D}"/>
              </a:ext>
            </a:extLst>
          </p:cNvPr>
          <p:cNvSpPr>
            <a:spLocks noGrp="1"/>
          </p:cNvSpPr>
          <p:nvPr>
            <p:ph type="sldNum" sz="quarter" idx="4"/>
          </p:nvPr>
        </p:nvSpPr>
        <p:spPr/>
        <p:txBody>
          <a:bodyPr/>
          <a:lstStyle/>
          <a:p>
            <a:fld id="{4FAB73BC-B049-4115-A692-8D63A059BFB8}" type="slidenum">
              <a:rPr lang="en-US" smtClean="0"/>
              <a:pPr/>
              <a:t>18</a:t>
            </a:fld>
            <a:endParaRPr lang="en-US"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97"/>
                                        </p:tgtEl>
                                        <p:attrNameLst>
                                          <p:attrName>style.visibility</p:attrName>
                                        </p:attrNameLst>
                                      </p:cBhvr>
                                      <p:to>
                                        <p:strVal val="visible"/>
                                      </p:to>
                                    </p:set>
                                    <p:animEffect transition="in" filter="dissolve">
                                      <p:cBhvr>
                                        <p:cTn id="7" dur="10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p:cNvSpPr>
          <p:nvPr>
            <p:ph type="body" idx="4294967295"/>
          </p:nvPr>
        </p:nvSpPr>
        <p:spPr>
          <a:xfrm>
            <a:off x="6624816" y="1464087"/>
            <a:ext cx="10433050" cy="850900"/>
          </a:xfrm>
          <a:prstGeom prst="rect">
            <a:avLst/>
          </a:prstGeom>
        </p:spPr>
        <p:txBody>
          <a:bodyPr>
            <a:normAutofit fontScale="70000" lnSpcReduction="20000"/>
          </a:bodyPr>
          <a:lstStyle/>
          <a:p>
            <a:pPr marL="0" indent="0">
              <a:buNone/>
            </a:pPr>
            <a:r>
              <a:rPr lang="en-US" b="0" dirty="0"/>
              <a:t>BENEFITS OF A STRONG OPENING</a:t>
            </a:r>
            <a:endParaRPr b="0" dirty="0"/>
          </a:p>
        </p:txBody>
      </p:sp>
      <p:sp>
        <p:nvSpPr>
          <p:cNvPr id="518" name="Shape 518"/>
          <p:cNvSpPr/>
          <p:nvPr/>
        </p:nvSpPr>
        <p:spPr>
          <a:xfrm>
            <a:off x="2375880" y="4877191"/>
            <a:ext cx="18930922" cy="491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549519" indent="-549519" algn="l">
              <a:spcBef>
                <a:spcPts val="1700"/>
              </a:spcBef>
              <a:buSzPct val="75000"/>
              <a:buChar char="•"/>
              <a:defRPr sz="4500" spc="0">
                <a:solidFill>
                  <a:srgbClr val="000000"/>
                </a:solidFill>
                <a:latin typeface="Raleway SemiBold"/>
                <a:ea typeface="Raleway SemiBold"/>
                <a:cs typeface="Raleway SemiBold"/>
                <a:sym typeface="Raleway SemiBold"/>
              </a:defRPr>
            </a:pPr>
            <a:r>
              <a:rPr dirty="0"/>
              <a:t>It forces you to be prepared</a:t>
            </a:r>
          </a:p>
          <a:p>
            <a:pPr marL="549519" indent="-549519" algn="l">
              <a:spcBef>
                <a:spcPts val="1700"/>
              </a:spcBef>
              <a:buSzPct val="75000"/>
              <a:buChar char="•"/>
              <a:defRPr sz="4500" spc="0">
                <a:solidFill>
                  <a:srgbClr val="000000"/>
                </a:solidFill>
                <a:latin typeface="Raleway SemiBold"/>
                <a:ea typeface="Raleway SemiBold"/>
                <a:cs typeface="Raleway SemiBold"/>
                <a:sym typeface="Raleway SemiBold"/>
              </a:defRPr>
            </a:pPr>
            <a:r>
              <a:rPr dirty="0"/>
              <a:t>It positions you as a credible expert; someone prospects want to do business with</a:t>
            </a:r>
          </a:p>
          <a:p>
            <a:pPr marL="549519" indent="-549519" algn="l">
              <a:spcBef>
                <a:spcPts val="1700"/>
              </a:spcBef>
              <a:buSzPct val="75000"/>
              <a:buChar char="•"/>
              <a:defRPr sz="4500" spc="0">
                <a:solidFill>
                  <a:srgbClr val="000000"/>
                </a:solidFill>
                <a:latin typeface="Raleway SemiBold"/>
                <a:ea typeface="Raleway SemiBold"/>
                <a:cs typeface="Raleway SemiBold"/>
                <a:sym typeface="Raleway SemiBold"/>
              </a:defRPr>
            </a:pPr>
            <a:r>
              <a:rPr dirty="0"/>
              <a:t>It should focus on possibilities rather than be a push to meet a quota </a:t>
            </a:r>
          </a:p>
          <a:p>
            <a:pPr marL="549519" indent="-549519" algn="l">
              <a:spcBef>
                <a:spcPts val="1700"/>
              </a:spcBef>
              <a:buSzPct val="75000"/>
              <a:buChar char="•"/>
              <a:defRPr sz="4500" spc="0">
                <a:solidFill>
                  <a:srgbClr val="000000"/>
                </a:solidFill>
                <a:latin typeface="Raleway SemiBold"/>
                <a:ea typeface="Raleway SemiBold"/>
                <a:cs typeface="Raleway SemiBold"/>
                <a:sym typeface="Raleway SemiBold"/>
              </a:defRPr>
            </a:pPr>
            <a:r>
              <a:rPr dirty="0"/>
              <a:t>It sets the tone for enabling you to discuss your “biggest competitor,” which is aversion to change.</a:t>
            </a:r>
          </a:p>
        </p:txBody>
      </p:sp>
      <p:pic>
        <p:nvPicPr>
          <p:cNvPr id="519" name="Screen Shot 2016-09-25 at 1.25.54 PM.png"/>
          <p:cNvPicPr>
            <a:picLocks noChangeAspect="1"/>
          </p:cNvPicPr>
          <p:nvPr/>
        </p:nvPicPr>
        <p:blipFill>
          <a:blip r:embed="rId3">
            <a:extLst/>
          </a:blip>
          <a:stretch>
            <a:fillRect/>
          </a:stretch>
        </p:blipFill>
        <p:spPr>
          <a:xfrm>
            <a:off x="772264" y="638381"/>
            <a:ext cx="4445001" cy="2082801"/>
          </a:xfrm>
          <a:prstGeom prst="rect">
            <a:avLst/>
          </a:prstGeom>
          <a:ln w="12700">
            <a:miter lim="400000"/>
          </a:ln>
        </p:spPr>
      </p:pic>
      <p:sp>
        <p:nvSpPr>
          <p:cNvPr id="2" name="Slide Number Placeholder 1">
            <a:extLst>
              <a:ext uri="{FF2B5EF4-FFF2-40B4-BE49-F238E27FC236}">
                <a16:creationId xmlns:a16="http://schemas.microsoft.com/office/drawing/2014/main" id="{6A56A544-C0EB-47DC-8C5E-75235218A8CD}"/>
              </a:ext>
            </a:extLst>
          </p:cNvPr>
          <p:cNvSpPr>
            <a:spLocks noGrp="1"/>
          </p:cNvSpPr>
          <p:nvPr>
            <p:ph type="sldNum" sz="quarter" idx="4"/>
          </p:nvPr>
        </p:nvSpPr>
        <p:spPr/>
        <p:txBody>
          <a:bodyPr/>
          <a:lstStyle/>
          <a:p>
            <a:fld id="{4FAB73BC-B049-4115-A692-8D63A059BFB8}" type="slidenum">
              <a:rPr lang="en-US" smtClean="0"/>
              <a:pPr/>
              <a:t>19</a:t>
            </a:fld>
            <a:endParaRPr 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body" idx="4294967295"/>
          </p:nvPr>
        </p:nvSpPr>
        <p:spPr>
          <a:xfrm>
            <a:off x="1051560" y="2744470"/>
            <a:ext cx="12807950" cy="871538"/>
          </a:xfrm>
          <a:prstGeom prst="rect">
            <a:avLst/>
          </a:prstGeom>
        </p:spPr>
        <p:txBody>
          <a:bodyPr>
            <a:normAutofit fontScale="70000" lnSpcReduction="20000"/>
          </a:bodyPr>
          <a:lstStyle>
            <a:lvl1pPr>
              <a:defRPr>
                <a:latin typeface="Raleway SemiBold"/>
                <a:ea typeface="Raleway SemiBold"/>
                <a:cs typeface="Raleway SemiBold"/>
                <a:sym typeface="Raleway SemiBold"/>
              </a:defRPr>
            </a:lvl1pPr>
          </a:lstStyle>
          <a:p>
            <a:pPr marL="0" indent="0">
              <a:buNone/>
            </a:pPr>
            <a:r>
              <a:rPr lang="en-US" dirty="0"/>
              <a:t>ROADMAP</a:t>
            </a:r>
            <a:endParaRPr dirty="0"/>
          </a:p>
        </p:txBody>
      </p:sp>
      <p:pic>
        <p:nvPicPr>
          <p:cNvPr id="336" name="pasted-image.pdf"/>
          <p:cNvPicPr>
            <a:picLocks noChangeAspect="1"/>
          </p:cNvPicPr>
          <p:nvPr/>
        </p:nvPicPr>
        <p:blipFill>
          <a:blip r:embed="rId3">
            <a:extLst/>
          </a:blip>
          <a:stretch>
            <a:fillRect/>
          </a:stretch>
        </p:blipFill>
        <p:spPr>
          <a:xfrm>
            <a:off x="5608072" y="2996118"/>
            <a:ext cx="5423542" cy="1798911"/>
          </a:xfrm>
          <a:prstGeom prst="rect">
            <a:avLst/>
          </a:prstGeom>
          <a:ln w="12700">
            <a:miter lim="400000"/>
          </a:ln>
        </p:spPr>
      </p:pic>
      <p:sp>
        <p:nvSpPr>
          <p:cNvPr id="2" name="TextBox 1">
            <a:extLst>
              <a:ext uri="{FF2B5EF4-FFF2-40B4-BE49-F238E27FC236}">
                <a16:creationId xmlns:a16="http://schemas.microsoft.com/office/drawing/2014/main" id="{594EE918-338B-44B8-B75F-98459E147223}"/>
              </a:ext>
            </a:extLst>
          </p:cNvPr>
          <p:cNvSpPr txBox="1"/>
          <p:nvPr/>
        </p:nvSpPr>
        <p:spPr>
          <a:xfrm>
            <a:off x="6012538" y="5046677"/>
            <a:ext cx="11951889"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marR="0" indent="-742950" algn="l" defTabSz="825500" rtl="0" fontAlgn="auto" latinLnBrk="0" hangingPunct="0">
              <a:lnSpc>
                <a:spcPct val="150000"/>
              </a:lnSpc>
              <a:spcBef>
                <a:spcPts val="0"/>
              </a:spcBef>
              <a:spcAft>
                <a:spcPts val="0"/>
              </a:spcAft>
              <a:buClrTx/>
              <a:buSzTx/>
              <a:buFont typeface="+mj-lt"/>
              <a:buAutoNum type="arabicPeriod"/>
              <a:tabLst/>
            </a:pPr>
            <a:r>
              <a:rPr kumimoji="0" lang="en-US" sz="4000" b="0" i="0" u="none" strike="noStrike" cap="none" spc="239" normalizeH="0" baseline="0" dirty="0">
                <a:ln>
                  <a:noFill/>
                </a:ln>
                <a:solidFill>
                  <a:schemeClr val="bg2"/>
                </a:solidFill>
                <a:effectLst/>
                <a:uFillTx/>
                <a:latin typeface="Raleway Bold"/>
                <a:ea typeface="Raleway Bold"/>
                <a:cs typeface="Raleway Bold"/>
                <a:sym typeface="Raleway Bold"/>
              </a:rPr>
              <a:t>Why influence and where does this fit in?</a:t>
            </a:r>
          </a:p>
          <a:p>
            <a:pPr marL="742950" marR="0" indent="-742950" algn="l" defTabSz="825500" rtl="0" fontAlgn="auto" latinLnBrk="0" hangingPunct="0">
              <a:lnSpc>
                <a:spcPct val="150000"/>
              </a:lnSpc>
              <a:spcBef>
                <a:spcPts val="0"/>
              </a:spcBef>
              <a:spcAft>
                <a:spcPts val="0"/>
              </a:spcAft>
              <a:buClrTx/>
              <a:buSzTx/>
              <a:buFont typeface="+mj-lt"/>
              <a:buAutoNum type="arabicPeriod"/>
              <a:tabLst/>
            </a:pPr>
            <a:r>
              <a:rPr lang="en-US" dirty="0">
                <a:solidFill>
                  <a:schemeClr val="bg2"/>
                </a:solidFill>
              </a:rPr>
              <a:t>The anatomy of an influencing discussion &amp; why it works</a:t>
            </a:r>
          </a:p>
          <a:p>
            <a:pPr marL="742950" marR="0" indent="-742950" algn="l" defTabSz="825500" rtl="0" fontAlgn="auto" latinLnBrk="0" hangingPunct="0">
              <a:lnSpc>
                <a:spcPct val="150000"/>
              </a:lnSpc>
              <a:spcBef>
                <a:spcPts val="0"/>
              </a:spcBef>
              <a:spcAft>
                <a:spcPts val="0"/>
              </a:spcAft>
              <a:buClrTx/>
              <a:buSzTx/>
              <a:buFont typeface="+mj-lt"/>
              <a:buAutoNum type="arabicPeriod"/>
              <a:tabLst/>
            </a:pPr>
            <a:r>
              <a:rPr lang="en-US" dirty="0">
                <a:solidFill>
                  <a:schemeClr val="bg2"/>
                </a:solidFill>
              </a:rPr>
              <a:t>Tips and techniques in each of the 4 steps</a:t>
            </a:r>
          </a:p>
          <a:p>
            <a:pPr marL="742950" marR="0" indent="-742950" algn="l" defTabSz="825500" rtl="0" fontAlgn="auto" latinLnBrk="0" hangingPunct="0">
              <a:lnSpc>
                <a:spcPct val="150000"/>
              </a:lnSpc>
              <a:spcBef>
                <a:spcPts val="0"/>
              </a:spcBef>
              <a:spcAft>
                <a:spcPts val="0"/>
              </a:spcAft>
              <a:buClrTx/>
              <a:buSzTx/>
              <a:buFont typeface="+mj-lt"/>
              <a:buAutoNum type="arabicPeriod"/>
              <a:tabLst/>
            </a:pPr>
            <a:r>
              <a:rPr lang="en-US" dirty="0">
                <a:solidFill>
                  <a:schemeClr val="bg2"/>
                </a:solidFill>
              </a:rPr>
              <a:t>Mutual karma</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0" b="0" i="0" u="none" strike="noStrike" cap="none" spc="239" normalizeH="0" baseline="0" dirty="0">
              <a:ln>
                <a:noFill/>
              </a:ln>
              <a:solidFill>
                <a:schemeClr val="bg2"/>
              </a:solidFill>
              <a:effectLst/>
              <a:uFillTx/>
              <a:latin typeface="Raleway Bold"/>
              <a:ea typeface="Raleway Bold"/>
              <a:cs typeface="Raleway Bold"/>
              <a:sym typeface="Raleway Bold"/>
            </a:endParaRP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0" b="0" i="0" u="none" strike="noStrike" cap="none" spc="239" normalizeH="0" baseline="0" dirty="0">
              <a:ln>
                <a:noFill/>
              </a:ln>
              <a:solidFill>
                <a:schemeClr val="bg2"/>
              </a:solidFill>
              <a:effectLst/>
              <a:uFillTx/>
              <a:latin typeface="Raleway Bold"/>
              <a:ea typeface="Raleway Bold"/>
              <a:cs typeface="Raleway Bold"/>
              <a:sym typeface="Raleway Bold"/>
            </a:endParaRPr>
          </a:p>
        </p:txBody>
      </p:sp>
      <p:sp>
        <p:nvSpPr>
          <p:cNvPr id="3" name="Slide Number Placeholder 2">
            <a:extLst>
              <a:ext uri="{FF2B5EF4-FFF2-40B4-BE49-F238E27FC236}">
                <a16:creationId xmlns:a16="http://schemas.microsoft.com/office/drawing/2014/main" id="{EE10AAEA-6D5A-4920-AC23-E819BCCC5CA4}"/>
              </a:ext>
            </a:extLst>
          </p:cNvPr>
          <p:cNvSpPr>
            <a:spLocks noGrp="1"/>
          </p:cNvSpPr>
          <p:nvPr>
            <p:ph type="sldNum" sz="quarter" idx="4"/>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663543108"/>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p:nvPr/>
        </p:nvSpPr>
        <p:spPr>
          <a:xfrm>
            <a:off x="2028089" y="4575492"/>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  ____________________</a:t>
            </a:r>
          </a:p>
        </p:txBody>
      </p:sp>
      <p:pic>
        <p:nvPicPr>
          <p:cNvPr id="528"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529" name="Shape 529"/>
          <p:cNvSpPr/>
          <p:nvPr/>
        </p:nvSpPr>
        <p:spPr>
          <a:xfrm>
            <a:off x="8222107" y="8921470"/>
            <a:ext cx="18930921"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  ____________________</a:t>
            </a:r>
          </a:p>
        </p:txBody>
      </p:sp>
      <p:sp>
        <p:nvSpPr>
          <p:cNvPr id="530" name="Shape 530"/>
          <p:cNvSpPr/>
          <p:nvPr/>
        </p:nvSpPr>
        <p:spPr>
          <a:xfrm>
            <a:off x="4948485" y="6584950"/>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  ____________________</a:t>
            </a:r>
          </a:p>
        </p:txBody>
      </p:sp>
      <p:sp>
        <p:nvSpPr>
          <p:cNvPr id="2" name="Slide Number Placeholder 1">
            <a:extLst>
              <a:ext uri="{FF2B5EF4-FFF2-40B4-BE49-F238E27FC236}">
                <a16:creationId xmlns:a16="http://schemas.microsoft.com/office/drawing/2014/main" id="{5E827D04-FC5A-47AB-A846-ADE9A06AE966}"/>
              </a:ext>
            </a:extLst>
          </p:cNvPr>
          <p:cNvSpPr>
            <a:spLocks noGrp="1"/>
          </p:cNvSpPr>
          <p:nvPr>
            <p:ph type="sldNum" sz="quarter" idx="4"/>
          </p:nvPr>
        </p:nvSpPr>
        <p:spPr/>
        <p:txBody>
          <a:bodyPr/>
          <a:lstStyle/>
          <a:p>
            <a:fld id="{4FAB73BC-B049-4115-A692-8D63A059BFB8}" type="slidenum">
              <a:rPr lang="en-US" smtClean="0"/>
              <a:pPr/>
              <a:t>20</a:t>
            </a:fld>
            <a:endParaRPr lang="en-US" dirty="0"/>
          </a:p>
        </p:txBody>
      </p:sp>
      <p:sp>
        <p:nvSpPr>
          <p:cNvPr id="9" name="Shape 516">
            <a:extLst>
              <a:ext uri="{FF2B5EF4-FFF2-40B4-BE49-F238E27FC236}">
                <a16:creationId xmlns:a16="http://schemas.microsoft.com/office/drawing/2014/main" id="{0B5FFFB8-F66D-4261-A35A-E8719E5EA9CE}"/>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a:t>BENEFITS OF A STRONG OPENING</a:t>
            </a:r>
            <a:endParaRPr lang="en-US" b="0"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p:nvPr/>
        </p:nvSpPr>
        <p:spPr>
          <a:xfrm>
            <a:off x="2028089" y="4575492"/>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PURPOSE</a:t>
            </a:r>
          </a:p>
        </p:txBody>
      </p:sp>
      <p:pic>
        <p:nvPicPr>
          <p:cNvPr id="539"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540" name="Shape 540"/>
          <p:cNvSpPr/>
          <p:nvPr/>
        </p:nvSpPr>
        <p:spPr>
          <a:xfrm>
            <a:off x="8222107" y="8921470"/>
            <a:ext cx="18930921"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  ____________________</a:t>
            </a:r>
          </a:p>
        </p:txBody>
      </p:sp>
      <p:sp>
        <p:nvSpPr>
          <p:cNvPr id="541" name="Shape 541"/>
          <p:cNvSpPr/>
          <p:nvPr/>
        </p:nvSpPr>
        <p:spPr>
          <a:xfrm>
            <a:off x="4948485" y="6584950"/>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  ____________________</a:t>
            </a:r>
          </a:p>
        </p:txBody>
      </p:sp>
      <p:sp>
        <p:nvSpPr>
          <p:cNvPr id="2" name="Slide Number Placeholder 1">
            <a:extLst>
              <a:ext uri="{FF2B5EF4-FFF2-40B4-BE49-F238E27FC236}">
                <a16:creationId xmlns:a16="http://schemas.microsoft.com/office/drawing/2014/main" id="{38B106D1-062E-47DF-9040-CB536799EE95}"/>
              </a:ext>
            </a:extLst>
          </p:cNvPr>
          <p:cNvSpPr>
            <a:spLocks noGrp="1"/>
          </p:cNvSpPr>
          <p:nvPr>
            <p:ph type="sldNum" sz="quarter" idx="4"/>
          </p:nvPr>
        </p:nvSpPr>
        <p:spPr/>
        <p:txBody>
          <a:bodyPr/>
          <a:lstStyle/>
          <a:p>
            <a:fld id="{4FAB73BC-B049-4115-A692-8D63A059BFB8}" type="slidenum">
              <a:rPr lang="en-US" smtClean="0"/>
              <a:pPr/>
              <a:t>21</a:t>
            </a:fld>
            <a:endParaRPr lang="en-US" dirty="0"/>
          </a:p>
        </p:txBody>
      </p:sp>
      <p:sp>
        <p:nvSpPr>
          <p:cNvPr id="9" name="Shape 516">
            <a:extLst>
              <a:ext uri="{FF2B5EF4-FFF2-40B4-BE49-F238E27FC236}">
                <a16:creationId xmlns:a16="http://schemas.microsoft.com/office/drawing/2014/main" id="{0B9012CF-D153-4177-95DF-ECC9E106DD38}"/>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a:t>BENEFITS OF A STRONG OPENING</a:t>
            </a:r>
            <a:endParaRPr lang="en-US" b="0"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p:nvPr/>
        </p:nvSpPr>
        <p:spPr>
          <a:xfrm>
            <a:off x="2028089" y="4575492"/>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PURPOSE</a:t>
            </a:r>
          </a:p>
        </p:txBody>
      </p:sp>
      <p:pic>
        <p:nvPicPr>
          <p:cNvPr id="550"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551" name="Shape 551"/>
          <p:cNvSpPr/>
          <p:nvPr/>
        </p:nvSpPr>
        <p:spPr>
          <a:xfrm>
            <a:off x="8222107" y="8921470"/>
            <a:ext cx="18930921"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  ____________________</a:t>
            </a:r>
          </a:p>
        </p:txBody>
      </p:sp>
      <p:sp>
        <p:nvSpPr>
          <p:cNvPr id="552" name="Shape 552"/>
          <p:cNvSpPr/>
          <p:nvPr/>
        </p:nvSpPr>
        <p:spPr>
          <a:xfrm>
            <a:off x="4948485" y="6584950"/>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PROCESS</a:t>
            </a:r>
          </a:p>
        </p:txBody>
      </p:sp>
      <p:sp>
        <p:nvSpPr>
          <p:cNvPr id="2" name="Slide Number Placeholder 1">
            <a:extLst>
              <a:ext uri="{FF2B5EF4-FFF2-40B4-BE49-F238E27FC236}">
                <a16:creationId xmlns:a16="http://schemas.microsoft.com/office/drawing/2014/main" id="{98A59592-7DA0-4B6B-BF64-5DC4FFFACC4F}"/>
              </a:ext>
            </a:extLst>
          </p:cNvPr>
          <p:cNvSpPr>
            <a:spLocks noGrp="1"/>
          </p:cNvSpPr>
          <p:nvPr>
            <p:ph type="sldNum" sz="quarter" idx="4"/>
          </p:nvPr>
        </p:nvSpPr>
        <p:spPr/>
        <p:txBody>
          <a:bodyPr/>
          <a:lstStyle/>
          <a:p>
            <a:fld id="{4FAB73BC-B049-4115-A692-8D63A059BFB8}" type="slidenum">
              <a:rPr lang="en-US" smtClean="0"/>
              <a:pPr/>
              <a:t>22</a:t>
            </a:fld>
            <a:endParaRPr lang="en-US" dirty="0"/>
          </a:p>
        </p:txBody>
      </p:sp>
      <p:sp>
        <p:nvSpPr>
          <p:cNvPr id="9" name="Shape 516">
            <a:extLst>
              <a:ext uri="{FF2B5EF4-FFF2-40B4-BE49-F238E27FC236}">
                <a16:creationId xmlns:a16="http://schemas.microsoft.com/office/drawing/2014/main" id="{60221047-1E44-4702-BF49-D607E30A2807}"/>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a:t>BENEFITS OF A STRONG OPENING</a:t>
            </a:r>
            <a:endParaRPr lang="en-US" b="0"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p:nvPr/>
        </p:nvSpPr>
        <p:spPr>
          <a:xfrm>
            <a:off x="2028089" y="4575492"/>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PURPOSE</a:t>
            </a:r>
          </a:p>
        </p:txBody>
      </p:sp>
      <p:pic>
        <p:nvPicPr>
          <p:cNvPr id="561"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562" name="Shape 562"/>
          <p:cNvSpPr/>
          <p:nvPr/>
        </p:nvSpPr>
        <p:spPr>
          <a:xfrm>
            <a:off x="8222107" y="8921470"/>
            <a:ext cx="18930921"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PAYOFF</a:t>
            </a:r>
          </a:p>
        </p:txBody>
      </p:sp>
      <p:sp>
        <p:nvSpPr>
          <p:cNvPr id="563" name="Shape 563"/>
          <p:cNvSpPr/>
          <p:nvPr/>
        </p:nvSpPr>
        <p:spPr>
          <a:xfrm>
            <a:off x="4948485" y="6584950"/>
            <a:ext cx="18930922" cy="2578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PROCESS</a:t>
            </a:r>
          </a:p>
        </p:txBody>
      </p:sp>
      <p:sp>
        <p:nvSpPr>
          <p:cNvPr id="2" name="Slide Number Placeholder 1">
            <a:extLst>
              <a:ext uri="{FF2B5EF4-FFF2-40B4-BE49-F238E27FC236}">
                <a16:creationId xmlns:a16="http://schemas.microsoft.com/office/drawing/2014/main" id="{002CC736-874F-45CC-99BF-35581E49CAC4}"/>
              </a:ext>
            </a:extLst>
          </p:cNvPr>
          <p:cNvSpPr>
            <a:spLocks noGrp="1"/>
          </p:cNvSpPr>
          <p:nvPr>
            <p:ph type="sldNum" sz="quarter" idx="4"/>
          </p:nvPr>
        </p:nvSpPr>
        <p:spPr/>
        <p:txBody>
          <a:bodyPr/>
          <a:lstStyle/>
          <a:p>
            <a:fld id="{4FAB73BC-B049-4115-A692-8D63A059BFB8}" type="slidenum">
              <a:rPr lang="en-US" smtClean="0"/>
              <a:pPr/>
              <a:t>23</a:t>
            </a:fld>
            <a:endParaRPr lang="en-US" dirty="0"/>
          </a:p>
        </p:txBody>
      </p:sp>
      <p:sp>
        <p:nvSpPr>
          <p:cNvPr id="9" name="Shape 516">
            <a:extLst>
              <a:ext uri="{FF2B5EF4-FFF2-40B4-BE49-F238E27FC236}">
                <a16:creationId xmlns:a16="http://schemas.microsoft.com/office/drawing/2014/main" id="{CB73E99C-69C5-40C1-9749-B8793F8B9EA4}"/>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a:t>BENEFITS OF A STRONG OPENING</a:t>
            </a:r>
            <a:endParaRPr lang="en-US" b="0"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p:nvPr/>
        </p:nvSpPr>
        <p:spPr>
          <a:xfrm>
            <a:off x="6029722" y="4926865"/>
            <a:ext cx="12710990" cy="1231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TYPES OF QUESTIONS</a:t>
            </a:r>
          </a:p>
        </p:txBody>
      </p:sp>
      <p:pic>
        <p:nvPicPr>
          <p:cNvPr id="601"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602" name="Shape 602"/>
          <p:cNvSpPr/>
          <p:nvPr/>
        </p:nvSpPr>
        <p:spPr>
          <a:xfrm>
            <a:off x="2593676" y="10233785"/>
            <a:ext cx="4384639"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defRPr sz="9000" spc="-90">
                <a:solidFill>
                  <a:srgbClr val="FF493E"/>
                </a:solidFill>
                <a:latin typeface="Cookie"/>
                <a:ea typeface="Cookie"/>
                <a:cs typeface="Cookie"/>
                <a:sym typeface="Cookie"/>
              </a:defRPr>
            </a:pPr>
            <a:r>
              <a:rPr dirty="0"/>
              <a:t>Open</a:t>
            </a:r>
          </a:p>
        </p:txBody>
      </p:sp>
      <p:sp>
        <p:nvSpPr>
          <p:cNvPr id="603" name="Shape 603"/>
          <p:cNvSpPr/>
          <p:nvPr/>
        </p:nvSpPr>
        <p:spPr>
          <a:xfrm>
            <a:off x="567313" y="7523310"/>
            <a:ext cx="4765468"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defRPr sz="9000" spc="-90">
                <a:solidFill>
                  <a:srgbClr val="FF493E"/>
                </a:solidFill>
                <a:latin typeface="Cookie"/>
                <a:ea typeface="Cookie"/>
                <a:cs typeface="Cookie"/>
                <a:sym typeface="Cookie"/>
              </a:defRPr>
            </a:pPr>
            <a:r>
              <a:rPr dirty="0"/>
              <a:t>Closed</a:t>
            </a:r>
          </a:p>
        </p:txBody>
      </p:sp>
      <p:sp>
        <p:nvSpPr>
          <p:cNvPr id="604" name="Shape 604"/>
          <p:cNvSpPr/>
          <p:nvPr/>
        </p:nvSpPr>
        <p:spPr>
          <a:xfrm>
            <a:off x="4001642" y="8796155"/>
            <a:ext cx="11776124"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defRPr sz="9000" spc="-90">
                <a:solidFill>
                  <a:srgbClr val="FF493E"/>
                </a:solidFill>
                <a:latin typeface="Cookie"/>
                <a:ea typeface="Cookie"/>
                <a:cs typeface="Cookie"/>
                <a:sym typeface="Cookie"/>
              </a:defRPr>
            </a:pPr>
            <a:r>
              <a:rPr dirty="0"/>
              <a:t>Thought-Provoking</a:t>
            </a:r>
          </a:p>
        </p:txBody>
      </p:sp>
      <p:sp>
        <p:nvSpPr>
          <p:cNvPr id="605" name="Shape 605"/>
          <p:cNvSpPr/>
          <p:nvPr/>
        </p:nvSpPr>
        <p:spPr>
          <a:xfrm>
            <a:off x="9633271" y="10487785"/>
            <a:ext cx="11421992"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defRPr sz="9000" spc="-90">
                <a:solidFill>
                  <a:srgbClr val="FF493E"/>
                </a:solidFill>
                <a:latin typeface="Cookie"/>
                <a:ea typeface="Cookie"/>
                <a:cs typeface="Cookie"/>
                <a:sym typeface="Cookie"/>
              </a:defRPr>
            </a:pPr>
            <a:r>
              <a:rPr dirty="0"/>
              <a:t>Needs-Discovering</a:t>
            </a:r>
          </a:p>
        </p:txBody>
      </p:sp>
      <p:sp>
        <p:nvSpPr>
          <p:cNvPr id="606" name="Shape 606"/>
          <p:cNvSpPr/>
          <p:nvPr/>
        </p:nvSpPr>
        <p:spPr>
          <a:xfrm>
            <a:off x="10252269" y="6329355"/>
            <a:ext cx="11882120" cy="264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defRPr sz="9000" spc="-90">
                <a:solidFill>
                  <a:srgbClr val="FF493E"/>
                </a:solidFill>
                <a:latin typeface="Cookie"/>
                <a:ea typeface="Cookie"/>
                <a:cs typeface="Cookie"/>
                <a:sym typeface="Cookie"/>
              </a:defRPr>
            </a:pPr>
            <a:r>
              <a:rPr dirty="0"/>
              <a:t>Emotions-Discovering</a:t>
            </a:r>
          </a:p>
        </p:txBody>
      </p:sp>
      <p:sp>
        <p:nvSpPr>
          <p:cNvPr id="2" name="Slide Number Placeholder 1">
            <a:extLst>
              <a:ext uri="{FF2B5EF4-FFF2-40B4-BE49-F238E27FC236}">
                <a16:creationId xmlns:a16="http://schemas.microsoft.com/office/drawing/2014/main" id="{492209B5-D99F-49D3-8ACB-6254F615BA77}"/>
              </a:ext>
            </a:extLst>
          </p:cNvPr>
          <p:cNvSpPr>
            <a:spLocks noGrp="1"/>
          </p:cNvSpPr>
          <p:nvPr>
            <p:ph type="sldNum" sz="quarter" idx="4"/>
          </p:nvPr>
        </p:nvSpPr>
        <p:spPr/>
        <p:txBody>
          <a:bodyPr/>
          <a:lstStyle/>
          <a:p>
            <a:fld id="{4FAB73BC-B049-4115-A692-8D63A059BFB8}" type="slidenum">
              <a:rPr lang="en-US" smtClean="0"/>
              <a:pPr/>
              <a:t>24</a:t>
            </a:fld>
            <a:endParaRPr lang="en-US" dirty="0"/>
          </a:p>
        </p:txBody>
      </p:sp>
      <p:sp>
        <p:nvSpPr>
          <p:cNvPr id="11" name="Shape 516">
            <a:extLst>
              <a:ext uri="{FF2B5EF4-FFF2-40B4-BE49-F238E27FC236}">
                <a16:creationId xmlns:a16="http://schemas.microsoft.com/office/drawing/2014/main" id="{3FEFF1AF-5D88-4D9D-A9B1-7C9BF941AA6B}"/>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dirty="0"/>
              <a:t>POWERFUL QUESTIONING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03"/>
                                        </p:tgtEl>
                                        <p:attrNameLst>
                                          <p:attrName>style.visibility</p:attrName>
                                        </p:attrNameLst>
                                      </p:cBhvr>
                                      <p:to>
                                        <p:strVal val="visible"/>
                                      </p:to>
                                    </p:set>
                                    <p:animEffect transition="in" filter="dissolve">
                                      <p:cBhvr>
                                        <p:cTn id="7" dur="500"/>
                                        <p:tgtEl>
                                          <p:spTgt spid="603"/>
                                        </p:tgtEl>
                                      </p:cBhvr>
                                    </p:animEffect>
                                  </p:childTnLst>
                                </p:cTn>
                              </p:par>
                            </p:childTnLst>
                          </p:cTn>
                        </p:par>
                        <p:par>
                          <p:cTn id="8" fill="hold">
                            <p:stCondLst>
                              <p:cond delay="500"/>
                            </p:stCondLst>
                            <p:childTnLst>
                              <p:par>
                                <p:cTn id="9" presetID="9" presetClass="entr" fill="hold" grpId="2" nodeType="afterEffect">
                                  <p:stCondLst>
                                    <p:cond delay="2000"/>
                                  </p:stCondLst>
                                  <p:iterate>
                                    <p:tmAbs val="0"/>
                                  </p:iterate>
                                  <p:childTnLst>
                                    <p:set>
                                      <p:cBhvr>
                                        <p:cTn id="10" fill="hold"/>
                                        <p:tgtEl>
                                          <p:spTgt spid="602"/>
                                        </p:tgtEl>
                                        <p:attrNameLst>
                                          <p:attrName>style.visibility</p:attrName>
                                        </p:attrNameLst>
                                      </p:cBhvr>
                                      <p:to>
                                        <p:strVal val="visible"/>
                                      </p:to>
                                    </p:set>
                                    <p:animEffect transition="in" filter="dissolve">
                                      <p:cBhvr>
                                        <p:cTn id="11" dur="500"/>
                                        <p:tgtEl>
                                          <p:spTgt spid="602"/>
                                        </p:tgtEl>
                                      </p:cBhvr>
                                    </p:animEffect>
                                  </p:childTnLst>
                                </p:cTn>
                              </p:par>
                            </p:childTnLst>
                          </p:cTn>
                        </p:par>
                        <p:par>
                          <p:cTn id="12" fill="hold">
                            <p:stCondLst>
                              <p:cond delay="3000"/>
                            </p:stCondLst>
                            <p:childTnLst>
                              <p:par>
                                <p:cTn id="13" presetID="9" presetClass="entr" fill="hold" grpId="3" nodeType="afterEffect">
                                  <p:stCondLst>
                                    <p:cond delay="2000"/>
                                  </p:stCondLst>
                                  <p:iterate>
                                    <p:tmAbs val="0"/>
                                  </p:iterate>
                                  <p:childTnLst>
                                    <p:set>
                                      <p:cBhvr>
                                        <p:cTn id="14" fill="hold"/>
                                        <p:tgtEl>
                                          <p:spTgt spid="604"/>
                                        </p:tgtEl>
                                        <p:attrNameLst>
                                          <p:attrName>style.visibility</p:attrName>
                                        </p:attrNameLst>
                                      </p:cBhvr>
                                      <p:to>
                                        <p:strVal val="visible"/>
                                      </p:to>
                                    </p:set>
                                    <p:animEffect transition="in" filter="dissolve">
                                      <p:cBhvr>
                                        <p:cTn id="15" dur="1000"/>
                                        <p:tgtEl>
                                          <p:spTgt spid="604"/>
                                        </p:tgtEl>
                                      </p:cBhvr>
                                    </p:animEffect>
                                  </p:childTnLst>
                                </p:cTn>
                              </p:par>
                            </p:childTnLst>
                          </p:cTn>
                        </p:par>
                        <p:par>
                          <p:cTn id="16" fill="hold">
                            <p:stCondLst>
                              <p:cond delay="6000"/>
                            </p:stCondLst>
                            <p:childTnLst>
                              <p:par>
                                <p:cTn id="17" presetID="9" presetClass="entr" fill="hold" grpId="4" nodeType="afterEffect">
                                  <p:stCondLst>
                                    <p:cond delay="2000"/>
                                  </p:stCondLst>
                                  <p:iterate>
                                    <p:tmAbs val="0"/>
                                  </p:iterate>
                                  <p:childTnLst>
                                    <p:set>
                                      <p:cBhvr>
                                        <p:cTn id="18" fill="hold"/>
                                        <p:tgtEl>
                                          <p:spTgt spid="605"/>
                                        </p:tgtEl>
                                        <p:attrNameLst>
                                          <p:attrName>style.visibility</p:attrName>
                                        </p:attrNameLst>
                                      </p:cBhvr>
                                      <p:to>
                                        <p:strVal val="visible"/>
                                      </p:to>
                                    </p:set>
                                    <p:animEffect transition="in" filter="dissolve">
                                      <p:cBhvr>
                                        <p:cTn id="19" dur="1000"/>
                                        <p:tgtEl>
                                          <p:spTgt spid="605"/>
                                        </p:tgtEl>
                                      </p:cBhvr>
                                    </p:animEffect>
                                  </p:childTnLst>
                                </p:cTn>
                              </p:par>
                            </p:childTnLst>
                          </p:cTn>
                        </p:par>
                        <p:par>
                          <p:cTn id="20" fill="hold">
                            <p:stCondLst>
                              <p:cond delay="9000"/>
                            </p:stCondLst>
                            <p:childTnLst>
                              <p:par>
                                <p:cTn id="21" presetID="9" presetClass="entr" fill="hold" grpId="5" nodeType="afterEffect">
                                  <p:stCondLst>
                                    <p:cond delay="2000"/>
                                  </p:stCondLst>
                                  <p:iterate>
                                    <p:tmAbs val="0"/>
                                  </p:iterate>
                                  <p:childTnLst>
                                    <p:set>
                                      <p:cBhvr>
                                        <p:cTn id="22" fill="hold"/>
                                        <p:tgtEl>
                                          <p:spTgt spid="606"/>
                                        </p:tgtEl>
                                        <p:attrNameLst>
                                          <p:attrName>style.visibility</p:attrName>
                                        </p:attrNameLst>
                                      </p:cBhvr>
                                      <p:to>
                                        <p:strVal val="visible"/>
                                      </p:to>
                                    </p:set>
                                    <p:animEffect transition="in" filter="dissolve">
                                      <p:cBhvr>
                                        <p:cTn id="23" dur="1000"/>
                                        <p:tgtEl>
                                          <p:spTgt spid="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2" animBg="1" advAuto="0"/>
      <p:bldP spid="603" grpId="1" animBg="1" advAuto="0"/>
      <p:bldP spid="604" grpId="3" animBg="1" advAuto="0"/>
      <p:bldP spid="605" grpId="4" animBg="1" advAuto="0"/>
      <p:bldP spid="606" grpId="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p:nvPr/>
        </p:nvSpPr>
        <p:spPr>
          <a:xfrm>
            <a:off x="6029722" y="4926865"/>
            <a:ext cx="12710990" cy="1231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lgn="l">
              <a:spcBef>
                <a:spcPts val="1700"/>
              </a:spcBef>
              <a:defRPr sz="7500" spc="0">
                <a:solidFill>
                  <a:srgbClr val="000000"/>
                </a:solidFill>
                <a:latin typeface="Raleway SemiBold"/>
                <a:ea typeface="Raleway SemiBold"/>
                <a:cs typeface="Raleway SemiBold"/>
                <a:sym typeface="Raleway SemiBold"/>
              </a:defRPr>
            </a:pPr>
            <a:r>
              <a:t>LISTENING SKILLS</a:t>
            </a:r>
          </a:p>
        </p:txBody>
      </p:sp>
      <p:pic>
        <p:nvPicPr>
          <p:cNvPr id="616"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617" name="Shape 617"/>
          <p:cNvSpPr/>
          <p:nvPr/>
        </p:nvSpPr>
        <p:spPr>
          <a:xfrm>
            <a:off x="3874168" y="9952839"/>
            <a:ext cx="5859587"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defRPr sz="9000" spc="-90">
                <a:solidFill>
                  <a:srgbClr val="FF493E"/>
                </a:solidFill>
                <a:latin typeface="Cookie"/>
                <a:ea typeface="Cookie"/>
                <a:cs typeface="Cookie"/>
                <a:sym typeface="Cookie"/>
              </a:defRPr>
            </a:pPr>
            <a:r>
              <a:rPr dirty="0"/>
              <a:t>PROBE</a:t>
            </a:r>
          </a:p>
        </p:txBody>
      </p:sp>
      <p:sp>
        <p:nvSpPr>
          <p:cNvPr id="618" name="Shape 618"/>
          <p:cNvSpPr/>
          <p:nvPr/>
        </p:nvSpPr>
        <p:spPr>
          <a:xfrm>
            <a:off x="2422197" y="7130207"/>
            <a:ext cx="5470519"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6">
              <a:defRPr sz="9000" spc="-90">
                <a:solidFill>
                  <a:srgbClr val="FF493E"/>
                </a:solidFill>
                <a:latin typeface="Cookie"/>
                <a:ea typeface="Cookie"/>
                <a:cs typeface="Cookie"/>
                <a:sym typeface="Cookie"/>
              </a:defRPr>
            </a:pPr>
            <a:r>
              <a:rPr dirty="0"/>
              <a:t>LISTEN</a:t>
            </a:r>
          </a:p>
        </p:txBody>
      </p:sp>
      <p:sp>
        <p:nvSpPr>
          <p:cNvPr id="619" name="Shape 619"/>
          <p:cNvSpPr/>
          <p:nvPr/>
        </p:nvSpPr>
        <p:spPr>
          <a:xfrm>
            <a:off x="9003907" y="8272538"/>
            <a:ext cx="8617505" cy="264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defRPr sz="9000" spc="-90">
                <a:solidFill>
                  <a:srgbClr val="FF493E"/>
                </a:solidFill>
                <a:latin typeface="Cookie"/>
                <a:ea typeface="Cookie"/>
                <a:cs typeface="Cookie"/>
                <a:sym typeface="Cookie"/>
              </a:defRPr>
            </a:pPr>
            <a:r>
              <a:t>EMPATHIZE</a:t>
            </a:r>
          </a:p>
        </p:txBody>
      </p:sp>
      <p:sp>
        <p:nvSpPr>
          <p:cNvPr id="620" name="Shape 620"/>
          <p:cNvSpPr/>
          <p:nvPr/>
        </p:nvSpPr>
        <p:spPr>
          <a:xfrm>
            <a:off x="14386413" y="6951738"/>
            <a:ext cx="8617505" cy="264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defRPr sz="9000" spc="-90">
                <a:solidFill>
                  <a:srgbClr val="FF493E"/>
                </a:solidFill>
                <a:latin typeface="Cookie"/>
                <a:ea typeface="Cookie"/>
                <a:cs typeface="Cookie"/>
                <a:sym typeface="Cookie"/>
              </a:defRPr>
            </a:pPr>
            <a:r>
              <a:t>REFLECT</a:t>
            </a:r>
          </a:p>
        </p:txBody>
      </p:sp>
      <p:sp>
        <p:nvSpPr>
          <p:cNvPr id="2" name="Slide Number Placeholder 1">
            <a:extLst>
              <a:ext uri="{FF2B5EF4-FFF2-40B4-BE49-F238E27FC236}">
                <a16:creationId xmlns:a16="http://schemas.microsoft.com/office/drawing/2014/main" id="{167F4236-8F6D-4A03-AC47-A5A8EC86EBEA}"/>
              </a:ext>
            </a:extLst>
          </p:cNvPr>
          <p:cNvSpPr>
            <a:spLocks noGrp="1"/>
          </p:cNvSpPr>
          <p:nvPr>
            <p:ph type="sldNum" sz="quarter" idx="4"/>
          </p:nvPr>
        </p:nvSpPr>
        <p:spPr/>
        <p:txBody>
          <a:bodyPr/>
          <a:lstStyle/>
          <a:p>
            <a:fld id="{4FAB73BC-B049-4115-A692-8D63A059BFB8}" type="slidenum">
              <a:rPr lang="en-US" smtClean="0"/>
              <a:pPr/>
              <a:t>25</a:t>
            </a:fld>
            <a:endParaRPr lang="en-US" dirty="0"/>
          </a:p>
        </p:txBody>
      </p:sp>
      <p:sp>
        <p:nvSpPr>
          <p:cNvPr id="10" name="Shape 516">
            <a:extLst>
              <a:ext uri="{FF2B5EF4-FFF2-40B4-BE49-F238E27FC236}">
                <a16:creationId xmlns:a16="http://schemas.microsoft.com/office/drawing/2014/main" id="{F3D1F3C4-9176-47D8-8D82-3EE3A3D9F707}"/>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700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dirty="0"/>
              <a:t>DEEP LISTENING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18"/>
                                        </p:tgtEl>
                                        <p:attrNameLst>
                                          <p:attrName>style.visibility</p:attrName>
                                        </p:attrNameLst>
                                      </p:cBhvr>
                                      <p:to>
                                        <p:strVal val="visible"/>
                                      </p:to>
                                    </p:set>
                                    <p:animEffect transition="in" filter="dissolve">
                                      <p:cBhvr>
                                        <p:cTn id="7" dur="1000"/>
                                        <p:tgtEl>
                                          <p:spTgt spid="61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619"/>
                                        </p:tgtEl>
                                        <p:attrNameLst>
                                          <p:attrName>style.visibility</p:attrName>
                                        </p:attrNameLst>
                                      </p:cBhvr>
                                      <p:to>
                                        <p:strVal val="visible"/>
                                      </p:to>
                                    </p:set>
                                    <p:animEffect transition="in" filter="dissolve">
                                      <p:cBhvr>
                                        <p:cTn id="11" dur="1000"/>
                                        <p:tgtEl>
                                          <p:spTgt spid="619"/>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617"/>
                                        </p:tgtEl>
                                        <p:attrNameLst>
                                          <p:attrName>style.visibility</p:attrName>
                                        </p:attrNameLst>
                                      </p:cBhvr>
                                      <p:to>
                                        <p:strVal val="visible"/>
                                      </p:to>
                                    </p:set>
                                    <p:animEffect transition="in" filter="dissolve">
                                      <p:cBhvr>
                                        <p:cTn id="15" dur="1000"/>
                                        <p:tgtEl>
                                          <p:spTgt spid="617"/>
                                        </p:tgtEl>
                                      </p:cBhvr>
                                    </p:animEffect>
                                  </p:childTnLst>
                                </p:cTn>
                              </p:par>
                            </p:childTnLst>
                          </p:cTn>
                        </p:par>
                        <p:par>
                          <p:cTn id="16" fill="hold">
                            <p:stCondLst>
                              <p:cond delay="3000"/>
                            </p:stCondLst>
                            <p:childTnLst>
                              <p:par>
                                <p:cTn id="17" presetID="9" presetClass="entr" fill="hold" grpId="4" nodeType="afterEffect">
                                  <p:stCondLst>
                                    <p:cond delay="2000"/>
                                  </p:stCondLst>
                                  <p:iterate>
                                    <p:tmAbs val="0"/>
                                  </p:iterate>
                                  <p:childTnLst>
                                    <p:set>
                                      <p:cBhvr>
                                        <p:cTn id="18" fill="hold"/>
                                        <p:tgtEl>
                                          <p:spTgt spid="620"/>
                                        </p:tgtEl>
                                        <p:attrNameLst>
                                          <p:attrName>style.visibility</p:attrName>
                                        </p:attrNameLst>
                                      </p:cBhvr>
                                      <p:to>
                                        <p:strVal val="visible"/>
                                      </p:to>
                                    </p:set>
                                    <p:animEffect transition="in" filter="dissolve">
                                      <p:cBhvr>
                                        <p:cTn id="19" dur="1000"/>
                                        <p:tgtEl>
                                          <p:spTgt spid="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3" animBg="1" advAuto="0"/>
      <p:bldP spid="618" grpId="1" animBg="1" advAuto="0"/>
      <p:bldP spid="619" grpId="2" animBg="1" advAuto="0"/>
      <p:bldP spid="620" grpId="4"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p:nvPr/>
        </p:nvSpPr>
        <p:spPr>
          <a:xfrm>
            <a:off x="1240051" y="4107225"/>
            <a:ext cx="18103862"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1371600" marR="457200" indent="-228600" algn="l" defTabSz="457200">
              <a:spcBef>
                <a:spcPts val="600"/>
              </a:spcBef>
              <a:defRPr sz="4500" spc="0">
                <a:solidFill>
                  <a:srgbClr val="000000"/>
                </a:solidFill>
                <a:latin typeface="Raleway Medium"/>
                <a:ea typeface="Raleway Medium"/>
                <a:cs typeface="Raleway Medium"/>
                <a:sym typeface="Raleway Medium"/>
              </a:defRPr>
            </a:lvl1pPr>
          </a:lstStyle>
          <a:p>
            <a:r>
              <a:t>I.	Get the basics</a:t>
            </a:r>
          </a:p>
        </p:txBody>
      </p:sp>
      <p:pic>
        <p:nvPicPr>
          <p:cNvPr id="629" name="Screen Shot 2016-09-25 at 1.25.54 PM.png"/>
          <p:cNvPicPr>
            <a:picLocks noChangeAspect="1"/>
          </p:cNvPicPr>
          <p:nvPr/>
        </p:nvPicPr>
        <p:blipFill>
          <a:blip r:embed="rId3">
            <a:extLst/>
          </a:blip>
          <a:stretch>
            <a:fillRect/>
          </a:stretch>
        </p:blipFill>
        <p:spPr>
          <a:xfrm>
            <a:off x="1120055" y="840743"/>
            <a:ext cx="4445001" cy="2082801"/>
          </a:xfrm>
          <a:prstGeom prst="rect">
            <a:avLst/>
          </a:prstGeom>
          <a:ln w="12700">
            <a:miter lim="400000"/>
          </a:ln>
        </p:spPr>
      </p:pic>
      <p:sp>
        <p:nvSpPr>
          <p:cNvPr id="630" name="Shape 630"/>
          <p:cNvSpPr/>
          <p:nvPr/>
        </p:nvSpPr>
        <p:spPr>
          <a:xfrm>
            <a:off x="7985818" y="7542429"/>
            <a:ext cx="13875880" cy="14875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1371600" marR="457200" indent="-228600" algn="l" defTabSz="457200">
              <a:spcBef>
                <a:spcPts val="600"/>
              </a:spcBef>
              <a:defRPr sz="4500" spc="0">
                <a:solidFill>
                  <a:srgbClr val="000000"/>
                </a:solidFill>
                <a:latin typeface="Raleway Medium"/>
                <a:ea typeface="Raleway Medium"/>
                <a:cs typeface="Raleway Medium"/>
                <a:sym typeface="Raleway Medium"/>
              </a:defRPr>
            </a:lvl1pPr>
          </a:lstStyle>
          <a:p>
            <a:r>
              <a:rPr dirty="0"/>
              <a:t>IV.	Get the </a:t>
            </a:r>
            <a:r>
              <a:rPr lang="en-US" dirty="0"/>
              <a:t>customer</a:t>
            </a:r>
            <a:r>
              <a:rPr dirty="0"/>
              <a:t> to verbalize the impact and pain of it</a:t>
            </a:r>
          </a:p>
        </p:txBody>
      </p:sp>
      <p:sp>
        <p:nvSpPr>
          <p:cNvPr id="631" name="Shape 631"/>
          <p:cNvSpPr/>
          <p:nvPr/>
        </p:nvSpPr>
        <p:spPr>
          <a:xfrm>
            <a:off x="11243263" y="9414086"/>
            <a:ext cx="18103862"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1371600" marR="457200" indent="-228600" algn="l" defTabSz="457200">
              <a:spcBef>
                <a:spcPts val="600"/>
              </a:spcBef>
              <a:defRPr sz="4500" spc="0">
                <a:solidFill>
                  <a:srgbClr val="000000"/>
                </a:solidFill>
                <a:latin typeface="Raleway Medium"/>
                <a:ea typeface="Raleway Medium"/>
                <a:cs typeface="Raleway Medium"/>
                <a:sym typeface="Raleway Medium"/>
              </a:defRPr>
            </a:lvl1pPr>
          </a:lstStyle>
          <a:p>
            <a:r>
              <a:t>V.	Wrap-up with a plan for next steps</a:t>
            </a:r>
          </a:p>
        </p:txBody>
      </p:sp>
      <p:sp>
        <p:nvSpPr>
          <p:cNvPr id="632" name="Shape 632"/>
          <p:cNvSpPr/>
          <p:nvPr/>
        </p:nvSpPr>
        <p:spPr>
          <a:xfrm>
            <a:off x="5380532" y="6383657"/>
            <a:ext cx="18103862"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1371600" marR="457200" indent="-228600" algn="l" defTabSz="457200">
              <a:spcBef>
                <a:spcPts val="600"/>
              </a:spcBef>
              <a:defRPr sz="4500" spc="0">
                <a:solidFill>
                  <a:srgbClr val="000000"/>
                </a:solidFill>
                <a:latin typeface="Raleway Medium"/>
                <a:ea typeface="Raleway Medium"/>
                <a:cs typeface="Raleway Medium"/>
                <a:sym typeface="Raleway Medium"/>
              </a:defRPr>
            </a:lvl1pPr>
          </a:lstStyle>
          <a:p>
            <a:r>
              <a:t>III.	Find out what is not working well</a:t>
            </a:r>
          </a:p>
        </p:txBody>
      </p:sp>
      <p:sp>
        <p:nvSpPr>
          <p:cNvPr id="633" name="Shape 633"/>
          <p:cNvSpPr/>
          <p:nvPr/>
        </p:nvSpPr>
        <p:spPr>
          <a:xfrm>
            <a:off x="3333286" y="5078360"/>
            <a:ext cx="18103862"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1371600" marR="457200" indent="-228600" algn="l" defTabSz="457200">
              <a:spcBef>
                <a:spcPts val="600"/>
              </a:spcBef>
              <a:defRPr sz="4500" spc="0">
                <a:solidFill>
                  <a:srgbClr val="000000"/>
                </a:solidFill>
                <a:latin typeface="Raleway Medium"/>
                <a:ea typeface="Raleway Medium"/>
                <a:cs typeface="Raleway Medium"/>
                <a:sym typeface="Raleway Medium"/>
              </a:defRPr>
            </a:lvl1pPr>
          </a:lstStyle>
          <a:p>
            <a:r>
              <a:t>II.	Find out what is working well</a:t>
            </a:r>
          </a:p>
        </p:txBody>
      </p:sp>
      <p:sp>
        <p:nvSpPr>
          <p:cNvPr id="2" name="Slide Number Placeholder 1">
            <a:extLst>
              <a:ext uri="{FF2B5EF4-FFF2-40B4-BE49-F238E27FC236}">
                <a16:creationId xmlns:a16="http://schemas.microsoft.com/office/drawing/2014/main" id="{7A740056-D923-4F1B-9306-1F7E908F7DF6}"/>
              </a:ext>
            </a:extLst>
          </p:cNvPr>
          <p:cNvSpPr>
            <a:spLocks noGrp="1"/>
          </p:cNvSpPr>
          <p:nvPr>
            <p:ph type="sldNum" sz="quarter" idx="4"/>
          </p:nvPr>
        </p:nvSpPr>
        <p:spPr/>
        <p:txBody>
          <a:bodyPr/>
          <a:lstStyle/>
          <a:p>
            <a:fld id="{4FAB73BC-B049-4115-A692-8D63A059BFB8}" type="slidenum">
              <a:rPr lang="en-US" smtClean="0"/>
              <a:pPr/>
              <a:t>26</a:t>
            </a:fld>
            <a:endParaRPr lang="en-US" dirty="0"/>
          </a:p>
        </p:txBody>
      </p:sp>
      <p:sp>
        <p:nvSpPr>
          <p:cNvPr id="10" name="Shape 516">
            <a:extLst>
              <a:ext uri="{FF2B5EF4-FFF2-40B4-BE49-F238E27FC236}">
                <a16:creationId xmlns:a16="http://schemas.microsoft.com/office/drawing/2014/main" id="{A21DAC5E-6BBE-4E35-BD46-ED2D045CB244}"/>
              </a:ext>
            </a:extLst>
          </p:cNvPr>
          <p:cNvSpPr txBox="1">
            <a:spLocks/>
          </p:cNvSpPr>
          <p:nvPr/>
        </p:nvSpPr>
        <p:spPr>
          <a:xfrm>
            <a:off x="6624816" y="1464087"/>
            <a:ext cx="10433050" cy="85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62500" lnSpcReduction="20000"/>
          </a:bodyPr>
          <a:lstStyle>
            <a:lvl1pPr marL="103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1pPr>
            <a:lvl2pPr marL="167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2pPr>
            <a:lvl3pPr marL="230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3pPr>
            <a:lvl4pPr marL="294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4pPr>
            <a:lvl5pPr marL="357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5pPr>
            <a:lvl6pPr marL="421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6pPr>
            <a:lvl7pPr marL="484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7pPr>
            <a:lvl8pPr marL="5482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8pPr>
            <a:lvl9pPr marL="6117980" marR="0" indent="-1037980" algn="ctr" defTabSz="825500" rtl="0" latinLnBrk="0">
              <a:lnSpc>
                <a:spcPct val="100000"/>
              </a:lnSpc>
              <a:spcBef>
                <a:spcPts val="5900"/>
              </a:spcBef>
              <a:spcAft>
                <a:spcPts val="0"/>
              </a:spcAft>
              <a:buClrTx/>
              <a:buSzPct val="75000"/>
              <a:buFontTx/>
              <a:buChar char="•"/>
              <a:tabLst/>
              <a:defRPr sz="8500" b="1" i="0" u="none" strike="noStrike" cap="none" spc="0" baseline="0">
                <a:ln>
                  <a:noFill/>
                </a:ln>
                <a:solidFill>
                  <a:srgbClr val="4A5763"/>
                </a:solidFill>
                <a:uFillTx/>
                <a:latin typeface="Josefin Sans"/>
                <a:ea typeface="Josefin Sans"/>
                <a:cs typeface="Josefin Sans"/>
                <a:sym typeface="Josefin Sans"/>
              </a:defRPr>
            </a:lvl9pPr>
          </a:lstStyle>
          <a:p>
            <a:pPr marL="0" indent="0" hangingPunct="1">
              <a:buFontTx/>
              <a:buNone/>
            </a:pPr>
            <a:r>
              <a:rPr lang="en-US" b="0" dirty="0"/>
              <a:t>The FLOW OF AN IDEAL DISCOVERY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28"/>
                                        </p:tgtEl>
                                        <p:attrNameLst>
                                          <p:attrName>style.visibility</p:attrName>
                                        </p:attrNameLst>
                                      </p:cBhvr>
                                      <p:to>
                                        <p:strVal val="visible"/>
                                      </p:to>
                                    </p:set>
                                    <p:animEffect transition="in" filter="dissolve">
                                      <p:cBhvr>
                                        <p:cTn id="7" dur="1000"/>
                                        <p:tgtEl>
                                          <p:spTgt spid="6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33"/>
                                        </p:tgtEl>
                                        <p:attrNameLst>
                                          <p:attrName>style.visibility</p:attrName>
                                        </p:attrNameLst>
                                      </p:cBhvr>
                                      <p:to>
                                        <p:strVal val="visible"/>
                                      </p:to>
                                    </p:set>
                                    <p:animEffect transition="in" filter="dissolve">
                                      <p:cBhvr>
                                        <p:cTn id="12" dur="1000"/>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32"/>
                                        </p:tgtEl>
                                        <p:attrNameLst>
                                          <p:attrName>style.visibility</p:attrName>
                                        </p:attrNameLst>
                                      </p:cBhvr>
                                      <p:to>
                                        <p:strVal val="visible"/>
                                      </p:to>
                                    </p:set>
                                    <p:animEffect transition="in" filter="dissolve">
                                      <p:cBhvr>
                                        <p:cTn id="17" dur="1000"/>
                                        <p:tgtEl>
                                          <p:spTgt spid="6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630"/>
                                        </p:tgtEl>
                                        <p:attrNameLst>
                                          <p:attrName>style.visibility</p:attrName>
                                        </p:attrNameLst>
                                      </p:cBhvr>
                                      <p:to>
                                        <p:strVal val="visible"/>
                                      </p:to>
                                    </p:set>
                                    <p:animEffect transition="in" filter="dissolve">
                                      <p:cBhvr>
                                        <p:cTn id="22" dur="1000"/>
                                        <p:tgtEl>
                                          <p:spTgt spid="6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631"/>
                                        </p:tgtEl>
                                        <p:attrNameLst>
                                          <p:attrName>style.visibility</p:attrName>
                                        </p:attrNameLst>
                                      </p:cBhvr>
                                      <p:to>
                                        <p:strVal val="visible"/>
                                      </p:to>
                                    </p:set>
                                    <p:animEffect transition="in" filter="dissolve">
                                      <p:cBhvr>
                                        <p:cTn id="27" dur="10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1" animBg="1" advAuto="0"/>
      <p:bldP spid="630" grpId="4" animBg="1" advAuto="0"/>
      <p:bldP spid="631" grpId="5" animBg="1" advAuto="0"/>
      <p:bldP spid="632" grpId="3" animBg="1" advAuto="0"/>
      <p:bldP spid="633"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 name="yellow-skyline.jpg"/>
          <p:cNvPicPr>
            <a:picLocks/>
          </p:cNvPicPr>
          <p:nvPr/>
        </p:nvPicPr>
        <p:blipFill>
          <a:blip r:embed="rId3">
            <a:extLst/>
          </a:blip>
          <a:stretch>
            <a:fillRect/>
          </a:stretch>
        </p:blipFill>
        <p:spPr>
          <a:xfrm>
            <a:off x="-505929" y="-162692"/>
            <a:ext cx="24902810" cy="14041401"/>
          </a:xfrm>
          <a:prstGeom prst="rect">
            <a:avLst/>
          </a:prstGeom>
          <a:ln w="12700">
            <a:miter lim="400000"/>
          </a:ln>
        </p:spPr>
      </p:pic>
      <p:sp>
        <p:nvSpPr>
          <p:cNvPr id="638" name="Shape 638"/>
          <p:cNvSpPr/>
          <p:nvPr/>
        </p:nvSpPr>
        <p:spPr>
          <a:xfrm>
            <a:off x="-509724" y="-142854"/>
            <a:ext cx="24910481" cy="14001708"/>
          </a:xfrm>
          <a:prstGeom prst="rect">
            <a:avLst/>
          </a:prstGeom>
          <a:solidFill>
            <a:srgbClr val="2E2920">
              <a:alpha val="67409"/>
            </a:srgbClr>
          </a:solidFill>
          <a:ln w="12700">
            <a:miter lim="400000"/>
          </a:ln>
        </p:spPr>
        <p:txBody>
          <a:bodyPr lIns="50800" tIns="50800" rIns="50800" bIns="50800" anchor="ctr"/>
          <a:lstStyle/>
          <a:p>
            <a:pPr>
              <a:defRPr sz="3200" spc="0">
                <a:solidFill>
                  <a:srgbClr val="FFFFFF"/>
                </a:solidFill>
                <a:latin typeface="Helvetica Light"/>
                <a:ea typeface="Helvetica Light"/>
                <a:cs typeface="Helvetica Light"/>
                <a:sym typeface="Helvetica Light"/>
              </a:defRPr>
            </a:pPr>
            <a:endParaRPr/>
          </a:p>
        </p:txBody>
      </p:sp>
      <p:sp>
        <p:nvSpPr>
          <p:cNvPr id="639" name="Shape 639"/>
          <p:cNvSpPr/>
          <p:nvPr/>
        </p:nvSpPr>
        <p:spPr>
          <a:xfrm>
            <a:off x="3588835" y="4909662"/>
            <a:ext cx="17694177" cy="1964505"/>
          </a:xfrm>
          <a:prstGeom prst="rect">
            <a:avLst/>
          </a:prstGeom>
          <a:blipFill>
            <a:blip r:embed="rId4">
              <a:alphaModFix amt="69801"/>
            </a:blip>
          </a:blipFill>
          <a:ln w="88900" cap="rnd">
            <a:solidFill>
              <a:srgbClr val="000000">
                <a:alpha val="69801"/>
              </a:srgbClr>
            </a:solidFill>
            <a:custDash>
              <a:ds d="100000" sp="200000"/>
            </a:custDash>
          </a:ln>
          <a:effectLst>
            <a:outerShdw blurRad="38100" dist="25400" dir="5400000" rotWithShape="0">
              <a:srgbClr val="000000">
                <a:alpha val="50000"/>
              </a:srgbClr>
            </a:outerShdw>
          </a:effectLst>
        </p:spPr>
        <p:txBody>
          <a:bodyPr lIns="50800" tIns="50800" rIns="50800" bIns="50800" anchor="ctr"/>
          <a:lstStyle/>
          <a:p>
            <a:pPr>
              <a:defRPr sz="3200" spc="0">
                <a:solidFill>
                  <a:srgbClr val="FFFFFF"/>
                </a:solidFill>
                <a:latin typeface="Helvetica Light"/>
                <a:ea typeface="Helvetica Light"/>
                <a:cs typeface="Helvetica Light"/>
                <a:sym typeface="Helvetica Light"/>
              </a:defRPr>
            </a:pPr>
            <a:endParaRPr/>
          </a:p>
        </p:txBody>
      </p:sp>
      <p:sp>
        <p:nvSpPr>
          <p:cNvPr id="640" name="Shape 640"/>
          <p:cNvSpPr/>
          <p:nvPr/>
        </p:nvSpPr>
        <p:spPr>
          <a:xfrm>
            <a:off x="4926667" y="5174364"/>
            <a:ext cx="15018513" cy="1435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8900" cap="all" spc="0">
                <a:solidFill>
                  <a:srgbClr val="FFFFFF"/>
                </a:solidFill>
                <a:latin typeface="Raleway Regular"/>
                <a:ea typeface="Raleway Regular"/>
                <a:cs typeface="Raleway Regular"/>
                <a:sym typeface="Raleway Regular"/>
              </a:defRPr>
            </a:lvl1pPr>
          </a:lstStyle>
          <a:p>
            <a:r>
              <a:t>listening for THE SHIFT</a:t>
            </a:r>
          </a:p>
        </p:txBody>
      </p:sp>
      <p:sp>
        <p:nvSpPr>
          <p:cNvPr id="6" name="Rectangle 5">
            <a:extLst>
              <a:ext uri="{FF2B5EF4-FFF2-40B4-BE49-F238E27FC236}">
                <a16:creationId xmlns:a16="http://schemas.microsoft.com/office/drawing/2014/main" id="{4E66E762-BD14-4191-8E83-9AE0BC6819C8}"/>
              </a:ext>
            </a:extLst>
          </p:cNvPr>
          <p:cNvSpPr/>
          <p:nvPr/>
        </p:nvSpPr>
        <p:spPr>
          <a:xfrm>
            <a:off x="22901564" y="404901"/>
            <a:ext cx="1482437" cy="1132954"/>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3F893BCE-B7BD-446D-95E5-78E8215C115B}"/>
              </a:ext>
            </a:extLst>
          </p:cNvPr>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22984144" y="697483"/>
            <a:ext cx="658638" cy="628004"/>
          </a:xfrm>
          <a:prstGeom prst="rect">
            <a:avLst/>
          </a:prstGeom>
          <a:noFill/>
          <a:ln>
            <a:noFill/>
          </a:ln>
        </p:spPr>
      </p:pic>
      <p:sp>
        <p:nvSpPr>
          <p:cNvPr id="2" name="Slide Number Placeholder 1">
            <a:extLst>
              <a:ext uri="{FF2B5EF4-FFF2-40B4-BE49-F238E27FC236}">
                <a16:creationId xmlns:a16="http://schemas.microsoft.com/office/drawing/2014/main" id="{BCC0A637-4468-40F3-BFC1-CD480F9B3D81}"/>
              </a:ext>
            </a:extLst>
          </p:cNvPr>
          <p:cNvSpPr>
            <a:spLocks noGrp="1"/>
          </p:cNvSpPr>
          <p:nvPr>
            <p:ph type="sldNum" sz="quarter" idx="2"/>
          </p:nvPr>
        </p:nvSpPr>
        <p:spPr/>
        <p:txBody>
          <a:bodyPr/>
          <a:lstStyle/>
          <a:p>
            <a:fld id="{86CB4B4D-7CA3-9044-876B-883B54F8677D}" type="slidenum">
              <a:rPr lang="en-US" smtClean="0"/>
              <a:t>27</a:t>
            </a:fld>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p:nvPr/>
        </p:nvSpPr>
        <p:spPr>
          <a:xfrm>
            <a:off x="1862057" y="11165315"/>
            <a:ext cx="19016662" cy="7335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spcBef>
                <a:spcPts val="1700"/>
              </a:spcBef>
              <a:defRPr sz="4100" spc="0">
                <a:solidFill>
                  <a:srgbClr val="000000"/>
                </a:solidFill>
                <a:latin typeface="Raleway SemiBold"/>
                <a:ea typeface="Raleway SemiBold"/>
                <a:cs typeface="Raleway SemiBold"/>
                <a:sym typeface="Raleway SemiBold"/>
              </a:defRPr>
            </a:pPr>
            <a:r>
              <a:rPr dirty="0"/>
              <a:t>YOUR OBJECTIVE: </a:t>
            </a:r>
            <a:r>
              <a:rPr i="1" dirty="0"/>
              <a:t>Relieve their pain</a:t>
            </a:r>
          </a:p>
        </p:txBody>
      </p:sp>
      <p:pic>
        <p:nvPicPr>
          <p:cNvPr id="313" name="pasted-image.pdf"/>
          <p:cNvPicPr>
            <a:picLocks noChangeAspect="1"/>
          </p:cNvPicPr>
          <p:nvPr/>
        </p:nvPicPr>
        <p:blipFill>
          <a:blip r:embed="rId3">
            <a:extLst/>
          </a:blip>
          <a:stretch>
            <a:fillRect/>
          </a:stretch>
        </p:blipFill>
        <p:spPr>
          <a:xfrm>
            <a:off x="4223809" y="-353165"/>
            <a:ext cx="16654910" cy="5476207"/>
          </a:xfrm>
          <a:prstGeom prst="rect">
            <a:avLst/>
          </a:prstGeom>
          <a:ln w="12700">
            <a:miter lim="400000"/>
          </a:ln>
        </p:spPr>
      </p:pic>
      <p:pic>
        <p:nvPicPr>
          <p:cNvPr id="314" name="Screen Shot 2016-09-30 at 2.22.04 PM.png"/>
          <p:cNvPicPr>
            <a:picLocks noChangeAspect="1"/>
          </p:cNvPicPr>
          <p:nvPr/>
        </p:nvPicPr>
        <p:blipFill>
          <a:blip r:embed="rId4">
            <a:extLst/>
          </a:blip>
          <a:stretch>
            <a:fillRect/>
          </a:stretch>
        </p:blipFill>
        <p:spPr>
          <a:xfrm>
            <a:off x="9030733" y="5898134"/>
            <a:ext cx="6322534" cy="2830438"/>
          </a:xfrm>
          <a:prstGeom prst="rect">
            <a:avLst/>
          </a:prstGeom>
          <a:ln w="12700">
            <a:miter lim="400000"/>
          </a:ln>
        </p:spPr>
      </p:pic>
      <p:sp>
        <p:nvSpPr>
          <p:cNvPr id="2" name="Slide Number Placeholder 1">
            <a:extLst>
              <a:ext uri="{FF2B5EF4-FFF2-40B4-BE49-F238E27FC236}">
                <a16:creationId xmlns:a16="http://schemas.microsoft.com/office/drawing/2014/main" id="{7A37F520-9F92-44A6-B79A-484A58980E99}"/>
              </a:ext>
            </a:extLst>
          </p:cNvPr>
          <p:cNvSpPr>
            <a:spLocks noGrp="1"/>
          </p:cNvSpPr>
          <p:nvPr>
            <p:ph type="sldNum" sz="quarter" idx="4"/>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398386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sp>
        <p:nvSpPr>
          <p:cNvPr id="321" name="Shape 321"/>
          <p:cNvSpPr/>
          <p:nvPr/>
        </p:nvSpPr>
        <p:spPr>
          <a:xfrm>
            <a:off x="7795568" y="5758109"/>
            <a:ext cx="10284711" cy="8384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lnSpc>
                <a:spcPct val="130000"/>
              </a:lnSpc>
              <a:buSzPct val="50000"/>
              <a:defRPr sz="4100" spc="0">
                <a:solidFill>
                  <a:srgbClr val="000000"/>
                </a:solidFill>
                <a:latin typeface="Raleway SemiBold"/>
                <a:ea typeface="Raleway SemiBold"/>
                <a:cs typeface="Raleway SemiBold"/>
                <a:sym typeface="Raleway SemiBold"/>
              </a:defRPr>
            </a:pPr>
            <a:r>
              <a:rPr lang="en-US" dirty="0"/>
              <a:t>And now you’re ready to </a:t>
            </a:r>
            <a:r>
              <a:rPr lang="en-US" i="1" dirty="0"/>
              <a:t>advocate</a:t>
            </a:r>
            <a:endParaRPr i="1" dirty="0"/>
          </a:p>
        </p:txBody>
      </p:sp>
      <p:sp>
        <p:nvSpPr>
          <p:cNvPr id="322" name="Shape 322"/>
          <p:cNvSpPr/>
          <p:nvPr/>
        </p:nvSpPr>
        <p:spPr>
          <a:xfrm>
            <a:off x="8165330" y="3017023"/>
            <a:ext cx="8053340" cy="1"/>
          </a:xfrm>
          <a:prstGeom prst="line">
            <a:avLst/>
          </a:prstGeom>
          <a:ln w="127000" cap="rnd">
            <a:solidFill>
              <a:srgbClr val="2DB4D4"/>
            </a:solidFill>
            <a:custDash>
              <a:ds d="100000" sp="200000"/>
            </a:custDash>
            <a:miter lim="400000"/>
          </a:ln>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
        <p:nvSpPr>
          <p:cNvPr id="2" name="Slide Number Placeholder 1">
            <a:extLst>
              <a:ext uri="{FF2B5EF4-FFF2-40B4-BE49-F238E27FC236}">
                <a16:creationId xmlns:a16="http://schemas.microsoft.com/office/drawing/2014/main" id="{49706DC5-A25B-4AB1-9DF9-7443F4FFC42C}"/>
              </a:ext>
            </a:extLst>
          </p:cNvPr>
          <p:cNvSpPr>
            <a:spLocks noGrp="1"/>
          </p:cNvSpPr>
          <p:nvPr>
            <p:ph type="sldNum" sz="quarter" idx="4"/>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1428692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AB0DF-9D37-47C7-9389-3989A15486AC}"/>
              </a:ext>
            </a:extLst>
          </p:cNvPr>
          <p:cNvSpPr/>
          <p:nvPr/>
        </p:nvSpPr>
        <p:spPr>
          <a:xfrm>
            <a:off x="22901564" y="404901"/>
            <a:ext cx="1482437" cy="1132954"/>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4D1C67D-F3AF-403E-A729-359D435DF774}"/>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22984144" y="697483"/>
            <a:ext cx="658638" cy="628004"/>
          </a:xfrm>
          <a:prstGeom prst="rect">
            <a:avLst/>
          </a:prstGeom>
          <a:noFill/>
          <a:ln>
            <a:noFill/>
          </a:ln>
        </p:spPr>
      </p:pic>
      <p:sp>
        <p:nvSpPr>
          <p:cNvPr id="2" name="TextBox 1">
            <a:extLst>
              <a:ext uri="{FF2B5EF4-FFF2-40B4-BE49-F238E27FC236}">
                <a16:creationId xmlns:a16="http://schemas.microsoft.com/office/drawing/2014/main" id="{7AF1BBB3-571D-4C0E-9CDF-1B015767B754}"/>
              </a:ext>
            </a:extLst>
          </p:cNvPr>
          <p:cNvSpPr txBox="1"/>
          <p:nvPr/>
        </p:nvSpPr>
        <p:spPr>
          <a:xfrm>
            <a:off x="4908883" y="2013158"/>
            <a:ext cx="13908505" cy="1118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a:p>
            <a:pPr marL="0" marR="0" indent="0" algn="ctr" defTabSz="825500" rtl="0" fontAlgn="auto" latinLnBrk="0" hangingPunct="0">
              <a:lnSpc>
                <a:spcPct val="100000"/>
              </a:lnSpc>
              <a:spcBef>
                <a:spcPts val="0"/>
              </a:spcBef>
              <a:spcAft>
                <a:spcPts val="0"/>
              </a:spcAft>
              <a:buClrTx/>
              <a:buSzTx/>
              <a:buFontTx/>
              <a:buNone/>
              <a:tabLst/>
            </a:pPr>
            <a:endParaRPr lang="en-US" dirty="0">
              <a:latin typeface="Rage Italic" panose="03070502040507070304" pitchFamily="66"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a:p>
            <a:pPr marL="0" marR="0" indent="0" algn="ctr" defTabSz="825500" rtl="0" fontAlgn="auto" latinLnBrk="0" hangingPunct="0">
              <a:lnSpc>
                <a:spcPct val="100000"/>
              </a:lnSpc>
              <a:spcBef>
                <a:spcPts val="0"/>
              </a:spcBef>
              <a:spcAft>
                <a:spcPts val="0"/>
              </a:spcAft>
              <a:buClrTx/>
              <a:buSzTx/>
              <a:buFontTx/>
              <a:buNone/>
              <a:tabLst/>
            </a:pPr>
            <a:endParaRPr lang="en-US" sz="8800" dirty="0">
              <a:latin typeface="Rage Italic" panose="03070502040507070304" pitchFamily="66" charset="0"/>
            </a:endParaRPr>
          </a:p>
          <a:p>
            <a:pPr marL="0" marR="0" indent="0" algn="ctr" defTabSz="825500" rtl="0" fontAlgn="auto" latinLnBrk="0" hangingPunct="0">
              <a:lnSpc>
                <a:spcPct val="100000"/>
              </a:lnSpc>
              <a:spcBef>
                <a:spcPts val="0"/>
              </a:spcBef>
              <a:spcAft>
                <a:spcPts val="0"/>
              </a:spcAft>
              <a:buClrTx/>
              <a:buSzTx/>
              <a:buFontTx/>
              <a:buNone/>
              <a:tabLst/>
            </a:pPr>
            <a:r>
              <a:rPr kumimoji="0" lang="en-US" sz="8800" b="0" i="0" u="none" strike="noStrike" cap="none" spc="239" normalizeH="0" baseline="0" dirty="0">
                <a:ln>
                  <a:noFill/>
                </a:ln>
                <a:solidFill>
                  <a:srgbClr val="C22C88"/>
                </a:solidFill>
                <a:effectLst/>
                <a:uFillTx/>
                <a:latin typeface="Rage Italic" panose="03070502040507070304" pitchFamily="66" charset="0"/>
                <a:sym typeface="Raleway Bold"/>
              </a:rPr>
              <a:t>The One Who Asks Questions Doesn’t Lose His Way</a:t>
            </a:r>
          </a:p>
          <a:p>
            <a:pPr marL="0" marR="0" indent="0" algn="ctr" defTabSz="825500" rtl="0" fontAlgn="auto" latinLnBrk="0" hangingPunct="0">
              <a:lnSpc>
                <a:spcPct val="100000"/>
              </a:lnSpc>
              <a:spcBef>
                <a:spcPts val="0"/>
              </a:spcBef>
              <a:spcAft>
                <a:spcPts val="0"/>
              </a:spcAft>
              <a:buClrTx/>
              <a:buSzTx/>
              <a:buFontTx/>
              <a:buNone/>
              <a:tabLst/>
            </a:pPr>
            <a:endParaRPr kumimoji="0" lang="en-US" sz="8800" b="0" i="0" u="none" strike="noStrike" cap="none" spc="239" normalizeH="0" baseline="0" dirty="0">
              <a:ln>
                <a:noFill/>
              </a:ln>
              <a:solidFill>
                <a:srgbClr val="C22C88"/>
              </a:solidFill>
              <a:effectLst/>
              <a:uFillTx/>
              <a:latin typeface="Rage Italic" panose="03070502040507070304" pitchFamily="66" charset="0"/>
              <a:sym typeface="Raleway Bold"/>
            </a:endParaRPr>
          </a:p>
          <a:p>
            <a:pPr marL="571500" marR="0" indent="-571500" algn="ctr" defTabSz="825500" rtl="0" fontAlgn="auto" latinLnBrk="0" hangingPunct="0">
              <a:lnSpc>
                <a:spcPct val="100000"/>
              </a:lnSpc>
              <a:spcBef>
                <a:spcPts val="0"/>
              </a:spcBef>
              <a:spcAft>
                <a:spcPts val="0"/>
              </a:spcAft>
              <a:buClrTx/>
              <a:buSzTx/>
              <a:buFontTx/>
              <a:buChar char="-"/>
              <a:tabLst/>
            </a:pPr>
            <a:r>
              <a:rPr lang="en-US" sz="8800" dirty="0">
                <a:latin typeface="Rage Italic" panose="03070502040507070304" pitchFamily="66" charset="0"/>
              </a:rPr>
              <a:t>African Proverb</a:t>
            </a:r>
          </a:p>
          <a:p>
            <a:pPr marL="571500" marR="0" indent="-571500" algn="ctr" defTabSz="825500" rtl="0" fontAlgn="auto" latinLnBrk="0" hangingPunct="0">
              <a:lnSpc>
                <a:spcPct val="100000"/>
              </a:lnSpc>
              <a:spcBef>
                <a:spcPts val="0"/>
              </a:spcBef>
              <a:spcAft>
                <a:spcPts val="0"/>
              </a:spcAft>
              <a:buClrTx/>
              <a:buSzTx/>
              <a:buFontTx/>
              <a:buChar char="-"/>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a:p>
            <a:pPr marL="571500" marR="0" indent="-571500" algn="ctr" defTabSz="825500" rtl="0" fontAlgn="auto" latinLnBrk="0" hangingPunct="0">
              <a:lnSpc>
                <a:spcPct val="100000"/>
              </a:lnSpc>
              <a:spcBef>
                <a:spcPts val="0"/>
              </a:spcBef>
              <a:spcAft>
                <a:spcPts val="0"/>
              </a:spcAft>
              <a:buClrTx/>
              <a:buSzTx/>
              <a:buFontTx/>
              <a:buChar char="-"/>
              <a:tabLst/>
            </a:pPr>
            <a:endParaRPr lang="en-US" dirty="0">
              <a:latin typeface="Rage Italic" panose="03070502040507070304" pitchFamily="66" charset="0"/>
            </a:endParaRPr>
          </a:p>
          <a:p>
            <a:pPr marL="571500" marR="0" indent="-571500" algn="ctr" defTabSz="825500" rtl="0" fontAlgn="auto" latinLnBrk="0" hangingPunct="0">
              <a:lnSpc>
                <a:spcPct val="100000"/>
              </a:lnSpc>
              <a:spcBef>
                <a:spcPts val="0"/>
              </a:spcBef>
              <a:spcAft>
                <a:spcPts val="0"/>
              </a:spcAft>
              <a:buClrTx/>
              <a:buSzTx/>
              <a:buFontTx/>
              <a:buChar char="-"/>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a:p>
            <a:pPr marL="571500" marR="0" indent="-571500" algn="ctr" defTabSz="825500" rtl="0" fontAlgn="auto" latinLnBrk="0" hangingPunct="0">
              <a:lnSpc>
                <a:spcPct val="100000"/>
              </a:lnSpc>
              <a:spcBef>
                <a:spcPts val="0"/>
              </a:spcBef>
              <a:spcAft>
                <a:spcPts val="0"/>
              </a:spcAft>
              <a:buClrTx/>
              <a:buSzTx/>
              <a:buFontTx/>
              <a:buChar char="-"/>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p:txBody>
      </p:sp>
      <p:sp>
        <p:nvSpPr>
          <p:cNvPr id="5" name="Slide Number Placeholder 4">
            <a:extLst>
              <a:ext uri="{FF2B5EF4-FFF2-40B4-BE49-F238E27FC236}">
                <a16:creationId xmlns:a16="http://schemas.microsoft.com/office/drawing/2014/main" id="{8589A47D-F24D-417F-AE73-389EFA6B9021}"/>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sp>
        <p:nvSpPr>
          <p:cNvPr id="321" name="Shape 321"/>
          <p:cNvSpPr/>
          <p:nvPr/>
        </p:nvSpPr>
        <p:spPr>
          <a:xfrm>
            <a:off x="7795568" y="5758109"/>
            <a:ext cx="8423101" cy="83849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algn="l" defTabSz="457200">
              <a:lnSpc>
                <a:spcPct val="130000"/>
              </a:lnSpc>
              <a:buSzPct val="50000"/>
              <a:defRPr sz="4100" spc="0">
                <a:solidFill>
                  <a:srgbClr val="000000"/>
                </a:solidFill>
                <a:latin typeface="Raleway SemiBold"/>
                <a:ea typeface="Raleway SemiBold"/>
                <a:cs typeface="Raleway SemiBold"/>
                <a:sym typeface="Raleway SemiBold"/>
              </a:defRPr>
            </a:pPr>
            <a:r>
              <a:rPr lang="en-US" dirty="0"/>
              <a:t>Deliver something valuable</a:t>
            </a:r>
          </a:p>
        </p:txBody>
      </p:sp>
      <p:sp>
        <p:nvSpPr>
          <p:cNvPr id="322" name="Shape 322"/>
          <p:cNvSpPr/>
          <p:nvPr/>
        </p:nvSpPr>
        <p:spPr>
          <a:xfrm>
            <a:off x="8165330" y="3017023"/>
            <a:ext cx="8053340" cy="1"/>
          </a:xfrm>
          <a:prstGeom prst="line">
            <a:avLst/>
          </a:prstGeom>
          <a:ln w="127000" cap="rnd">
            <a:solidFill>
              <a:srgbClr val="2DB4D4"/>
            </a:solidFill>
            <a:custDash>
              <a:ds d="100000" sp="200000"/>
            </a:custDash>
            <a:miter lim="400000"/>
          </a:ln>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
        <p:nvSpPr>
          <p:cNvPr id="2" name="Slide Number Placeholder 1">
            <a:extLst>
              <a:ext uri="{FF2B5EF4-FFF2-40B4-BE49-F238E27FC236}">
                <a16:creationId xmlns:a16="http://schemas.microsoft.com/office/drawing/2014/main" id="{49706DC5-A25B-4AB1-9DF9-7443F4FFC42C}"/>
              </a:ext>
            </a:extLst>
          </p:cNvPr>
          <p:cNvSpPr>
            <a:spLocks noGrp="1"/>
          </p:cNvSpPr>
          <p:nvPr>
            <p:ph type="sldNum" sz="quarter" idx="4"/>
          </p:nvPr>
        </p:nvSpPr>
        <p:spPr/>
        <p:txBody>
          <a:bodyPr/>
          <a:lstStyle/>
          <a:p>
            <a:fld id="{4FAB73BC-B049-4115-A692-8D63A059BFB8}" type="slidenum">
              <a:rPr lang="en-US" smtClean="0"/>
              <a:pPr/>
              <a:t>30</a:t>
            </a:fld>
            <a:endParaRPr lang="en-US" dirty="0"/>
          </a:p>
        </p:txBody>
      </p:sp>
      <p:sp>
        <p:nvSpPr>
          <p:cNvPr id="6" name="Shape 321">
            <a:extLst>
              <a:ext uri="{FF2B5EF4-FFF2-40B4-BE49-F238E27FC236}">
                <a16:creationId xmlns:a16="http://schemas.microsoft.com/office/drawing/2014/main" id="{7B9B9118-7A80-4626-8A25-498F1C972288}"/>
              </a:ext>
            </a:extLst>
          </p:cNvPr>
          <p:cNvSpPr/>
          <p:nvPr/>
        </p:nvSpPr>
        <p:spPr>
          <a:xfrm>
            <a:off x="7795568" y="7387435"/>
            <a:ext cx="10157896" cy="247894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algn="l" defTabSz="457200">
              <a:lnSpc>
                <a:spcPct val="130000"/>
              </a:lnSpc>
              <a:buSzPct val="50000"/>
              <a:defRPr sz="4100" spc="0">
                <a:solidFill>
                  <a:srgbClr val="000000"/>
                </a:solidFill>
                <a:latin typeface="Raleway SemiBold"/>
                <a:ea typeface="Raleway SemiBold"/>
                <a:cs typeface="Raleway SemiBold"/>
                <a:sym typeface="Raleway SemiBold"/>
              </a:defRPr>
            </a:pPr>
            <a:r>
              <a:rPr lang="en-US" dirty="0"/>
              <a:t>OPTIONS:</a:t>
            </a:r>
          </a:p>
          <a:p>
            <a:pPr marR="457200" algn="l" defTabSz="457200">
              <a:lnSpc>
                <a:spcPct val="130000"/>
              </a:lnSpc>
              <a:buSzPct val="50000"/>
              <a:defRPr sz="4100" spc="0">
                <a:solidFill>
                  <a:srgbClr val="000000"/>
                </a:solidFill>
                <a:latin typeface="Raleway SemiBold"/>
                <a:ea typeface="Raleway SemiBold"/>
                <a:cs typeface="Raleway SemiBold"/>
                <a:sym typeface="Raleway SemiBold"/>
              </a:defRPr>
            </a:pPr>
            <a:r>
              <a:rPr lang="en-US" dirty="0"/>
              <a:t>	- Objective or Problem Statement</a:t>
            </a:r>
          </a:p>
          <a:p>
            <a:pPr marR="457200" algn="l" defTabSz="457200">
              <a:lnSpc>
                <a:spcPct val="130000"/>
              </a:lnSpc>
              <a:buSzPct val="50000"/>
              <a:defRPr sz="4100" spc="0">
                <a:solidFill>
                  <a:srgbClr val="000000"/>
                </a:solidFill>
                <a:latin typeface="Raleway SemiBold"/>
                <a:ea typeface="Raleway SemiBold"/>
                <a:cs typeface="Raleway SemiBold"/>
                <a:sym typeface="Raleway SemiBold"/>
              </a:defRPr>
            </a:pPr>
            <a:r>
              <a:rPr lang="en-US" dirty="0"/>
              <a:t>	- Current v Desired</a:t>
            </a:r>
          </a:p>
        </p:txBody>
      </p:sp>
    </p:spTree>
    <p:extLst>
      <p:ext uri="{BB962C8B-B14F-4D97-AF65-F5344CB8AC3E}">
        <p14:creationId xmlns:p14="http://schemas.microsoft.com/office/powerpoint/2010/main" val="753125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p:nvPr/>
        </p:nvSpPr>
        <p:spPr>
          <a:xfrm>
            <a:off x="4705399" y="2952548"/>
            <a:ext cx="14973202" cy="4102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defRPr sz="3700" b="1" spc="0">
                <a:solidFill>
                  <a:srgbClr val="000000"/>
                </a:solidFill>
                <a:latin typeface="Calibri"/>
                <a:ea typeface="Calibri"/>
                <a:cs typeface="Calibri"/>
                <a:sym typeface="Calibri"/>
              </a:defRPr>
            </a:pPr>
            <a:r>
              <a:t>Objective:</a:t>
            </a:r>
          </a:p>
          <a:p>
            <a:pPr marL="457200" marR="457200" algn="l" defTabSz="457200">
              <a:defRPr sz="3700" spc="0">
                <a:solidFill>
                  <a:srgbClr val="000000"/>
                </a:solidFill>
                <a:latin typeface="Calibri"/>
                <a:ea typeface="Calibri"/>
                <a:cs typeface="Calibri"/>
                <a:sym typeface="Calibri"/>
              </a:defRPr>
            </a:pPr>
            <a:r>
              <a:t>The overall desired outcome is that the service representatives consistently work together in a collaborative manner where trust is high and Meridian’s Core Values of respecting others; acting responsibly and creating value are modeled and lived.</a:t>
            </a:r>
          </a:p>
          <a:p>
            <a:pPr marR="457200" algn="l" defTabSz="457200">
              <a:defRPr sz="3700" spc="0">
                <a:solidFill>
                  <a:srgbClr val="000000"/>
                </a:solidFill>
                <a:latin typeface="Calibri"/>
                <a:ea typeface="Calibri"/>
                <a:cs typeface="Calibri"/>
                <a:sym typeface="Calibri"/>
              </a:defRPr>
            </a:pPr>
            <a:endParaRPr/>
          </a:p>
        </p:txBody>
      </p:sp>
      <p:sp>
        <p:nvSpPr>
          <p:cNvPr id="328" name="Shape 328"/>
          <p:cNvSpPr/>
          <p:nvPr/>
        </p:nvSpPr>
        <p:spPr>
          <a:xfrm>
            <a:off x="4705399" y="6704654"/>
            <a:ext cx="14973202" cy="5816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defRPr sz="3700" b="1" spc="0">
                <a:solidFill>
                  <a:srgbClr val="000000"/>
                </a:solidFill>
                <a:latin typeface="Calibri"/>
                <a:ea typeface="Calibri"/>
                <a:cs typeface="Calibri"/>
                <a:sym typeface="Calibri"/>
              </a:defRPr>
            </a:pPr>
            <a:r>
              <a:t>Objective:	</a:t>
            </a:r>
          </a:p>
          <a:p>
            <a:pPr marL="914400" marR="457200" lvl="3" indent="-228600" algn="l" defTabSz="457200">
              <a:buSzPct val="100000"/>
              <a:buChar char="•"/>
              <a:defRPr sz="3700" spc="0">
                <a:solidFill>
                  <a:srgbClr val="000000"/>
                </a:solidFill>
                <a:latin typeface="Calibri"/>
                <a:ea typeface="Calibri"/>
                <a:cs typeface="Calibri"/>
                <a:sym typeface="Calibri"/>
              </a:defRPr>
            </a:pPr>
            <a:r>
              <a:t>  Articulate the gap between present performance and desired future of high performance</a:t>
            </a:r>
          </a:p>
          <a:p>
            <a:pPr marL="914400" marR="457200" lvl="3" indent="-228600" algn="l" defTabSz="457200">
              <a:buSzPct val="100000"/>
              <a:buChar char="•"/>
              <a:defRPr sz="3700" spc="0">
                <a:solidFill>
                  <a:srgbClr val="000000"/>
                </a:solidFill>
                <a:latin typeface="Calibri"/>
                <a:ea typeface="Calibri"/>
                <a:cs typeface="Calibri"/>
                <a:sym typeface="Calibri"/>
              </a:defRPr>
            </a:pPr>
            <a:r>
              <a:t>  Define the model for leadership that would require this growth</a:t>
            </a:r>
          </a:p>
          <a:p>
            <a:pPr marL="914400" marR="457200" lvl="3" indent="-228600" algn="l" defTabSz="457200">
              <a:buSzPct val="100000"/>
              <a:buChar char="•"/>
              <a:defRPr sz="3700" spc="0">
                <a:solidFill>
                  <a:srgbClr val="000000"/>
                </a:solidFill>
                <a:latin typeface="Calibri"/>
                <a:ea typeface="Calibri"/>
                <a:cs typeface="Calibri"/>
                <a:sym typeface="Calibri"/>
              </a:defRPr>
            </a:pPr>
            <a:r>
              <a:t>  Build the team at the senior level to set the pace for the entire organization</a:t>
            </a:r>
          </a:p>
          <a:p>
            <a:pPr marL="914400" marR="457200" lvl="3" indent="-228600" algn="l" defTabSz="457200">
              <a:buSzPct val="100000"/>
              <a:buChar char="•"/>
              <a:defRPr sz="3700" spc="0">
                <a:solidFill>
                  <a:srgbClr val="000000"/>
                </a:solidFill>
                <a:latin typeface="Calibri"/>
                <a:ea typeface="Calibri"/>
                <a:cs typeface="Calibri"/>
                <a:sym typeface="Calibri"/>
              </a:defRPr>
            </a:pPr>
            <a:r>
              <a:t>  Define the required internal support system to develop at all levels and to entrench teambuilding	</a:t>
            </a:r>
          </a:p>
          <a:p>
            <a:pPr marR="457200" algn="l" defTabSz="457200">
              <a:defRPr sz="3700" spc="0">
                <a:solidFill>
                  <a:srgbClr val="000000"/>
                </a:solidFill>
                <a:latin typeface="Calibri"/>
                <a:ea typeface="Calibri"/>
                <a:cs typeface="Calibri"/>
                <a:sym typeface="Calibri"/>
              </a:defRPr>
            </a:pPr>
            <a:endParaRPr/>
          </a:p>
        </p:txBody>
      </p:sp>
      <p:sp>
        <p:nvSpPr>
          <p:cNvPr id="329" name="Shape 329"/>
          <p:cNvSpPr/>
          <p:nvPr/>
        </p:nvSpPr>
        <p:spPr>
          <a:xfrm>
            <a:off x="8748712" y="1038854"/>
            <a:ext cx="6886576"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SemiBold"/>
                <a:ea typeface="Raleway SemiBold"/>
                <a:cs typeface="Raleway SemiBold"/>
                <a:sym typeface="Raleway SemiBold"/>
              </a:defRPr>
            </a:lvl1pPr>
          </a:lstStyle>
          <a:p>
            <a:r>
              <a:t>OBJECTIVE:  example</a:t>
            </a:r>
          </a:p>
        </p:txBody>
      </p:sp>
      <p:sp>
        <p:nvSpPr>
          <p:cNvPr id="330" name="Shape 330"/>
          <p:cNvSpPr/>
          <p:nvPr/>
        </p:nvSpPr>
        <p:spPr>
          <a:xfrm>
            <a:off x="8165330" y="2244154"/>
            <a:ext cx="8053340" cy="1"/>
          </a:xfrm>
          <a:prstGeom prst="line">
            <a:avLst/>
          </a:prstGeom>
          <a:ln w="127000" cap="rnd">
            <a:solidFill>
              <a:srgbClr val="2DB4D4"/>
            </a:solidFill>
            <a:custDash>
              <a:ds d="100000" sp="200000"/>
            </a:custDash>
            <a:miter lim="400000"/>
          </a:ln>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
        <p:nvSpPr>
          <p:cNvPr id="2" name="Slide Number Placeholder 1">
            <a:extLst>
              <a:ext uri="{FF2B5EF4-FFF2-40B4-BE49-F238E27FC236}">
                <a16:creationId xmlns:a16="http://schemas.microsoft.com/office/drawing/2014/main" id="{74823E00-6CF3-42D9-903A-1182120998FD}"/>
              </a:ext>
            </a:extLst>
          </p:cNvPr>
          <p:cNvSpPr>
            <a:spLocks noGrp="1"/>
          </p:cNvSpPr>
          <p:nvPr>
            <p:ph type="sldNum" sz="quarter" idx="4"/>
          </p:nvPr>
        </p:nvSpPr>
        <p:spPr/>
        <p:txBody>
          <a:bodyPr/>
          <a:lstStyle/>
          <a:p>
            <a:fld id="{4FAB73BC-B049-4115-A692-8D63A059BFB8}" type="slidenum">
              <a:rPr lang="en-US" smtClean="0"/>
              <a:pPr/>
              <a:t>31</a:t>
            </a:fld>
            <a:endParaRPr lang="en-US" dirty="0"/>
          </a:p>
        </p:txBody>
      </p:sp>
      <p:pic>
        <p:nvPicPr>
          <p:cNvPr id="7" name="Screen Shot 2016-09-30 at 2.22.04 PM.png">
            <a:extLst>
              <a:ext uri="{FF2B5EF4-FFF2-40B4-BE49-F238E27FC236}">
                <a16:creationId xmlns:a16="http://schemas.microsoft.com/office/drawing/2014/main" id="{D7367957-B756-4084-A6CA-FE3BD639BF58}"/>
              </a:ext>
            </a:extLst>
          </p:cNvPr>
          <p:cNvPicPr>
            <a:picLocks noChangeAspect="1"/>
          </p:cNvPicPr>
          <p:nvPr/>
        </p:nvPicPr>
        <p:blipFill>
          <a:blip r:embed="rId2">
            <a:extLst/>
          </a:blip>
          <a:stretch>
            <a:fillRect/>
          </a:stretch>
        </p:blipFill>
        <p:spPr>
          <a:xfrm>
            <a:off x="1136533" y="945134"/>
            <a:ext cx="4282960" cy="1917372"/>
          </a:xfrm>
          <a:prstGeom prst="rect">
            <a:avLst/>
          </a:prstGeom>
          <a:ln w="12700">
            <a:miter lim="400000"/>
          </a:ln>
        </p:spPr>
      </p:pic>
    </p:spTree>
    <p:extLst>
      <p:ext uri="{BB962C8B-B14F-4D97-AF65-F5344CB8AC3E}">
        <p14:creationId xmlns:p14="http://schemas.microsoft.com/office/powerpoint/2010/main" val="18522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27"/>
                                        </p:tgtEl>
                                        <p:attrNameLst>
                                          <p:attrName>style.visibility</p:attrName>
                                        </p:attrNameLst>
                                      </p:cBhvr>
                                      <p:to>
                                        <p:strVal val="visible"/>
                                      </p:to>
                                    </p:set>
                                    <p:animEffect transition="in" filter="dissolv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28"/>
                                        </p:tgtEl>
                                        <p:attrNameLst>
                                          <p:attrName>style.visibility</p:attrName>
                                        </p:attrNameLst>
                                      </p:cBhvr>
                                      <p:to>
                                        <p:strVal val="visible"/>
                                      </p:to>
                                    </p:set>
                                    <p:animEffect transition="in" filter="dissolve">
                                      <p:cBhvr>
                                        <p:cTn id="12"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advAuto="0"/>
      <p:bldP spid="328"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7076757" y="729706"/>
            <a:ext cx="10230486"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SemiBold"/>
                <a:ea typeface="Raleway SemiBold"/>
                <a:cs typeface="Raleway SemiBold"/>
                <a:sym typeface="Raleway SemiBold"/>
              </a:defRPr>
            </a:lvl1pPr>
          </a:lstStyle>
          <a:p>
            <a:r>
              <a:t>Current vs desired:  example</a:t>
            </a:r>
          </a:p>
        </p:txBody>
      </p:sp>
      <p:sp>
        <p:nvSpPr>
          <p:cNvPr id="342" name="Shape 342"/>
          <p:cNvSpPr/>
          <p:nvPr/>
        </p:nvSpPr>
        <p:spPr>
          <a:xfrm>
            <a:off x="625764" y="3633210"/>
            <a:ext cx="12113934" cy="10160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914400" marR="457200" lvl="3" indent="-228600" algn="l" defTabSz="457200">
              <a:buSzPct val="100000"/>
              <a:buChar char="•"/>
              <a:defRPr sz="3500" spc="0">
                <a:solidFill>
                  <a:srgbClr val="000000"/>
                </a:solidFill>
                <a:latin typeface="Calibri"/>
                <a:ea typeface="Calibri"/>
                <a:cs typeface="Calibri"/>
                <a:sym typeface="Calibri"/>
              </a:defRPr>
            </a:pPr>
            <a:r>
              <a:t>   The mine direction is driven heavily by cost goals.  In general, the mine has little or no control over these externally-set targets.  As a result, internal goals and targets are almost always about cost or productivity.</a:t>
            </a:r>
          </a:p>
          <a:p>
            <a:pPr marL="914400" marR="457200" lvl="3" indent="-228600" algn="l" defTabSz="457200">
              <a:buSzPct val="100000"/>
              <a:buChar char="•"/>
              <a:defRPr sz="3500" spc="0">
                <a:solidFill>
                  <a:srgbClr val="000000"/>
                </a:solidFill>
                <a:latin typeface="Calibri"/>
                <a:ea typeface="Calibri"/>
                <a:cs typeface="Calibri"/>
                <a:sym typeface="Calibri"/>
              </a:defRPr>
            </a:pPr>
            <a:r>
              <a:t>   Leadership is involved and committed to improvement and growth, but it is not clear whether all their efforts are aligned to each other.</a:t>
            </a:r>
          </a:p>
          <a:p>
            <a:pPr marL="914400" marR="457200" lvl="3" indent="-228600" algn="l" defTabSz="457200">
              <a:buSzPct val="100000"/>
              <a:buChar char="•"/>
              <a:defRPr sz="3500" spc="0">
                <a:solidFill>
                  <a:srgbClr val="000000"/>
                </a:solidFill>
                <a:latin typeface="Calibri"/>
                <a:ea typeface="Calibri"/>
                <a:cs typeface="Calibri"/>
                <a:sym typeface="Calibri"/>
              </a:defRPr>
            </a:pPr>
            <a:r>
              <a:t>   Supervision is heavily involved in production, of course, but lack the perspective that Senior Leaders have.</a:t>
            </a:r>
          </a:p>
          <a:p>
            <a:pPr marL="914400" marR="457200" lvl="3" indent="-228600" algn="l" defTabSz="457200">
              <a:buSzPct val="100000"/>
              <a:buChar char="•"/>
              <a:defRPr sz="3500" spc="0">
                <a:solidFill>
                  <a:srgbClr val="000000"/>
                </a:solidFill>
                <a:latin typeface="Calibri"/>
                <a:ea typeface="Calibri"/>
                <a:cs typeface="Calibri"/>
                <a:sym typeface="Calibri"/>
              </a:defRPr>
            </a:pPr>
            <a:r>
              <a:t>   Some inconsistencies exist in the hourly employees.  These result in varying degrees of buy-in, freedom to communicate, and level of business awareness.  </a:t>
            </a:r>
          </a:p>
          <a:p>
            <a:pPr marL="914400" marR="457200" lvl="3" indent="-228600" algn="l" defTabSz="457200">
              <a:buSzPct val="100000"/>
              <a:buChar char="•"/>
              <a:defRPr sz="3500" spc="0">
                <a:solidFill>
                  <a:srgbClr val="000000"/>
                </a:solidFill>
                <a:latin typeface="Calibri"/>
                <a:ea typeface="Calibri"/>
                <a:cs typeface="Calibri"/>
                <a:sym typeface="Calibri"/>
              </a:defRPr>
            </a:pPr>
            <a:r>
              <a:t>   Employees are eager to contribute to improvement projects, big and small. But lack a system or confidence in submitting them or seeing them through.</a:t>
            </a:r>
          </a:p>
          <a:p>
            <a:pPr marL="914400" marR="457200" lvl="3" indent="-228600" algn="l" defTabSz="457200">
              <a:buSzPct val="100000"/>
              <a:buChar char="•"/>
              <a:defRPr sz="3500" spc="0">
                <a:solidFill>
                  <a:srgbClr val="000000"/>
                </a:solidFill>
                <a:latin typeface="Calibri"/>
                <a:ea typeface="Calibri"/>
                <a:cs typeface="Calibri"/>
                <a:sym typeface="Calibri"/>
              </a:defRPr>
            </a:pPr>
            <a:r>
              <a:t>   Communication is difficult in this environment and making it effective is a constant effort.</a:t>
            </a:r>
          </a:p>
          <a:p>
            <a:pPr marR="457200" algn="l" defTabSz="457200">
              <a:defRPr sz="3200" spc="0">
                <a:solidFill>
                  <a:srgbClr val="000000"/>
                </a:solidFill>
                <a:latin typeface="Calibri"/>
                <a:ea typeface="Calibri"/>
                <a:cs typeface="Calibri"/>
                <a:sym typeface="Calibri"/>
              </a:defRPr>
            </a:pPr>
            <a:endParaRPr/>
          </a:p>
        </p:txBody>
      </p:sp>
      <p:sp>
        <p:nvSpPr>
          <p:cNvPr id="343" name="Shape 343"/>
          <p:cNvSpPr/>
          <p:nvPr/>
        </p:nvSpPr>
        <p:spPr>
          <a:xfrm>
            <a:off x="12684023" y="3633210"/>
            <a:ext cx="10621984" cy="10160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914400" marR="457200" lvl="3" indent="-228600" algn="l" defTabSz="457200">
              <a:buSzPct val="100000"/>
              <a:buChar char="•"/>
              <a:defRPr sz="3500" spc="0">
                <a:solidFill>
                  <a:srgbClr val="000000"/>
                </a:solidFill>
                <a:latin typeface="Calibri"/>
                <a:ea typeface="Calibri"/>
                <a:cs typeface="Calibri"/>
                <a:sym typeface="Calibri"/>
              </a:defRPr>
            </a:pPr>
            <a:r>
              <a:t>   Cohesion and increased team awareness among the Senior Leadership.  </a:t>
            </a:r>
          </a:p>
          <a:p>
            <a:pPr marL="914400" marR="457200" lvl="3" indent="-228600" algn="l" defTabSz="457200">
              <a:buSzPct val="100000"/>
              <a:buChar char="•"/>
              <a:defRPr sz="3500" spc="0">
                <a:solidFill>
                  <a:srgbClr val="000000"/>
                </a:solidFill>
                <a:latin typeface="Calibri"/>
                <a:ea typeface="Calibri"/>
                <a:cs typeface="Calibri"/>
                <a:sym typeface="Calibri"/>
              </a:defRPr>
            </a:pPr>
            <a:r>
              <a:t>   Development of leadership into a team that works together at the senior level and it’s inter-dependency is replicated at the department level and below.</a:t>
            </a:r>
          </a:p>
          <a:p>
            <a:pPr marL="914400" marR="457200" lvl="3" indent="-228600" algn="l" defTabSz="457200">
              <a:buSzPct val="100000"/>
              <a:buChar char="•"/>
              <a:defRPr sz="3500" spc="0">
                <a:solidFill>
                  <a:srgbClr val="000000"/>
                </a:solidFill>
                <a:latin typeface="Calibri"/>
                <a:ea typeface="Calibri"/>
                <a:cs typeface="Calibri"/>
                <a:sym typeface="Calibri"/>
              </a:defRPr>
            </a:pPr>
            <a:r>
              <a:t>   Mine strategic planning areas developed:</a:t>
            </a:r>
          </a:p>
          <a:p>
            <a:pPr marL="2057400" marR="457200" lvl="8" indent="-228600" algn="l" defTabSz="457200">
              <a:buClr>
                <a:srgbClr val="000000"/>
              </a:buClr>
              <a:buSzPct val="100000"/>
              <a:buChar char="•"/>
              <a:defRPr sz="3500" spc="0">
                <a:solidFill>
                  <a:srgbClr val="000000"/>
                </a:solidFill>
                <a:latin typeface="Calibri"/>
                <a:ea typeface="Calibri"/>
                <a:cs typeface="Calibri"/>
                <a:sym typeface="Calibri"/>
              </a:defRPr>
            </a:pPr>
            <a:r>
              <a:t>   Continuous Improvement Structure</a:t>
            </a:r>
          </a:p>
          <a:p>
            <a:pPr marL="2057400" marR="457200" lvl="8" indent="-228600" algn="l" defTabSz="457200">
              <a:buClr>
                <a:srgbClr val="000000"/>
              </a:buClr>
              <a:buSzPct val="100000"/>
              <a:buChar char="•"/>
              <a:defRPr sz="3500" spc="0">
                <a:solidFill>
                  <a:srgbClr val="000000"/>
                </a:solidFill>
                <a:latin typeface="Calibri"/>
                <a:ea typeface="Calibri"/>
                <a:cs typeface="Calibri"/>
                <a:sym typeface="Calibri"/>
              </a:defRPr>
            </a:pPr>
            <a:r>
              <a:t>   Key Business Drivers</a:t>
            </a:r>
          </a:p>
          <a:p>
            <a:pPr marL="2057400" marR="457200" lvl="8" indent="-228600" algn="l" defTabSz="457200">
              <a:buClr>
                <a:srgbClr val="000000"/>
              </a:buClr>
              <a:buSzPct val="100000"/>
              <a:buChar char="•"/>
              <a:defRPr sz="3500" spc="0">
                <a:solidFill>
                  <a:srgbClr val="000000"/>
                </a:solidFill>
                <a:latin typeface="Calibri"/>
                <a:ea typeface="Calibri"/>
                <a:cs typeface="Calibri"/>
                <a:sym typeface="Calibri"/>
              </a:defRPr>
            </a:pPr>
            <a:r>
              <a:t>   Role clarification as to how leaders can promote these initiatives</a:t>
            </a:r>
          </a:p>
          <a:p>
            <a:pPr marL="2057400" marR="457200" lvl="8" indent="-228600" algn="l" defTabSz="457200">
              <a:buClr>
                <a:srgbClr val="000000"/>
              </a:buClr>
              <a:buSzPct val="100000"/>
              <a:buChar char="•"/>
              <a:defRPr sz="3500" spc="0">
                <a:solidFill>
                  <a:srgbClr val="000000"/>
                </a:solidFill>
                <a:latin typeface="Calibri"/>
                <a:ea typeface="Calibri"/>
                <a:cs typeface="Calibri"/>
                <a:sym typeface="Calibri"/>
              </a:defRPr>
            </a:pPr>
            <a:r>
              <a:t>   Communication awareness</a:t>
            </a:r>
          </a:p>
          <a:p>
            <a:pPr marL="914400" marR="457200" lvl="3" indent="-228600" algn="l" defTabSz="457200">
              <a:buSzPct val="100000"/>
              <a:buChar char="•"/>
              <a:defRPr sz="3500" spc="0">
                <a:solidFill>
                  <a:srgbClr val="000000"/>
                </a:solidFill>
                <a:latin typeface="Calibri"/>
                <a:ea typeface="Calibri"/>
                <a:cs typeface="Calibri"/>
                <a:sym typeface="Calibri"/>
              </a:defRPr>
            </a:pPr>
            <a:r>
              <a:t>   Employee comfort levels increased so that wide participation on all the above is achieved.</a:t>
            </a:r>
          </a:p>
          <a:p>
            <a:pPr marL="914400" marR="457200" lvl="3" indent="-228600" algn="l" defTabSz="457200">
              <a:buSzPct val="100000"/>
              <a:buChar char="•"/>
              <a:defRPr sz="3500" spc="0">
                <a:solidFill>
                  <a:srgbClr val="000000"/>
                </a:solidFill>
                <a:latin typeface="Calibri"/>
                <a:ea typeface="Calibri"/>
                <a:cs typeface="Calibri"/>
                <a:sym typeface="Calibri"/>
              </a:defRPr>
            </a:pPr>
            <a:r>
              <a:t>   Preferably, a skill set  for improved communication that can permeate through the organization and model effectiveness.</a:t>
            </a:r>
          </a:p>
          <a:p>
            <a:pPr marR="457200" algn="l" defTabSz="457200">
              <a:defRPr sz="3200" spc="0">
                <a:solidFill>
                  <a:srgbClr val="000000"/>
                </a:solidFill>
                <a:latin typeface="Calibri"/>
                <a:ea typeface="Calibri"/>
                <a:cs typeface="Calibri"/>
                <a:sym typeface="Calibri"/>
              </a:defRPr>
            </a:pPr>
            <a:endParaRPr/>
          </a:p>
        </p:txBody>
      </p:sp>
      <p:sp>
        <p:nvSpPr>
          <p:cNvPr id="344" name="Shape 344"/>
          <p:cNvSpPr/>
          <p:nvPr/>
        </p:nvSpPr>
        <p:spPr>
          <a:xfrm>
            <a:off x="8165330" y="1935007"/>
            <a:ext cx="8053340" cy="1"/>
          </a:xfrm>
          <a:prstGeom prst="line">
            <a:avLst/>
          </a:prstGeom>
          <a:ln w="127000" cap="rnd">
            <a:solidFill>
              <a:srgbClr val="2DB4D4"/>
            </a:solidFill>
            <a:custDash>
              <a:ds d="100000" sp="200000"/>
            </a:custDash>
            <a:miter lim="400000"/>
          </a:ln>
        </p:spPr>
        <p:txBody>
          <a:bodyPr lIns="50800" tIns="50800" rIns="50800" bIns="50800" anchor="ctr"/>
          <a:lstStyle/>
          <a:p>
            <a:pPr>
              <a:defRPr sz="3000" spc="180">
                <a:solidFill>
                  <a:srgbClr val="000000"/>
                </a:solidFill>
                <a:latin typeface="Raleway-Regular"/>
                <a:ea typeface="Raleway-Regular"/>
                <a:cs typeface="Raleway-Regular"/>
                <a:sym typeface="Raleway-Regular"/>
              </a:defRPr>
            </a:pPr>
            <a:endParaRPr/>
          </a:p>
        </p:txBody>
      </p:sp>
      <p:sp>
        <p:nvSpPr>
          <p:cNvPr id="345" name="Shape 345"/>
          <p:cNvSpPr/>
          <p:nvPr/>
        </p:nvSpPr>
        <p:spPr>
          <a:xfrm>
            <a:off x="818981" y="2830416"/>
            <a:ext cx="12113934" cy="635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R="457200" algn="l" defTabSz="457200">
              <a:defRPr sz="3500" b="1" spc="0">
                <a:solidFill>
                  <a:srgbClr val="000000"/>
                </a:solidFill>
                <a:latin typeface="Calibri"/>
                <a:ea typeface="Calibri"/>
                <a:cs typeface="Calibri"/>
                <a:sym typeface="Calibri"/>
              </a:defRPr>
            </a:lvl1pPr>
          </a:lstStyle>
          <a:p>
            <a:r>
              <a:t>Current Situation:</a:t>
            </a:r>
          </a:p>
        </p:txBody>
      </p:sp>
      <p:sp>
        <p:nvSpPr>
          <p:cNvPr id="346" name="Shape 346"/>
          <p:cNvSpPr/>
          <p:nvPr/>
        </p:nvSpPr>
        <p:spPr>
          <a:xfrm>
            <a:off x="12848155" y="2830416"/>
            <a:ext cx="12113934" cy="635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R="457200" algn="l" defTabSz="457200">
              <a:defRPr sz="3500" b="1" spc="0">
                <a:solidFill>
                  <a:srgbClr val="000000"/>
                </a:solidFill>
                <a:latin typeface="Calibri"/>
                <a:ea typeface="Calibri"/>
                <a:cs typeface="Calibri"/>
                <a:sym typeface="Calibri"/>
              </a:defRPr>
            </a:lvl1pPr>
          </a:lstStyle>
          <a:p>
            <a:r>
              <a:t>Desired Situation:</a:t>
            </a:r>
          </a:p>
        </p:txBody>
      </p:sp>
      <p:sp>
        <p:nvSpPr>
          <p:cNvPr id="2" name="Slide Number Placeholder 1">
            <a:extLst>
              <a:ext uri="{FF2B5EF4-FFF2-40B4-BE49-F238E27FC236}">
                <a16:creationId xmlns:a16="http://schemas.microsoft.com/office/drawing/2014/main" id="{504CF256-B40C-4444-AEBA-B229D74F043A}"/>
              </a:ext>
            </a:extLst>
          </p:cNvPr>
          <p:cNvSpPr>
            <a:spLocks noGrp="1"/>
          </p:cNvSpPr>
          <p:nvPr>
            <p:ph type="sldNum" sz="quarter" idx="4"/>
          </p:nvPr>
        </p:nvSpPr>
        <p:spPr/>
        <p:txBody>
          <a:bodyPr/>
          <a:lstStyle/>
          <a:p>
            <a:fld id="{4FAB73BC-B049-4115-A692-8D63A059BFB8}" type="slidenum">
              <a:rPr lang="en-US" smtClean="0"/>
              <a:pPr/>
              <a:t>32</a:t>
            </a:fld>
            <a:endParaRPr lang="en-US" dirty="0"/>
          </a:p>
        </p:txBody>
      </p:sp>
      <p:pic>
        <p:nvPicPr>
          <p:cNvPr id="9" name="Screen Shot 2016-09-30 at 2.22.04 PM.png">
            <a:extLst>
              <a:ext uri="{FF2B5EF4-FFF2-40B4-BE49-F238E27FC236}">
                <a16:creationId xmlns:a16="http://schemas.microsoft.com/office/drawing/2014/main" id="{7C9782C8-875D-4104-B93B-1D6373BD4AA1}"/>
              </a:ext>
            </a:extLst>
          </p:cNvPr>
          <p:cNvPicPr>
            <a:picLocks noChangeAspect="1"/>
          </p:cNvPicPr>
          <p:nvPr/>
        </p:nvPicPr>
        <p:blipFill>
          <a:blip r:embed="rId3">
            <a:extLst/>
          </a:blip>
          <a:stretch>
            <a:fillRect/>
          </a:stretch>
        </p:blipFill>
        <p:spPr>
          <a:xfrm>
            <a:off x="1136533" y="945134"/>
            <a:ext cx="4528287" cy="2027199"/>
          </a:xfrm>
          <a:prstGeom prst="rect">
            <a:avLst/>
          </a:prstGeom>
          <a:ln w="12700">
            <a:miter lim="400000"/>
          </a:ln>
        </p:spPr>
      </p:pic>
    </p:spTree>
    <p:extLst>
      <p:ext uri="{BB962C8B-B14F-4D97-AF65-F5344CB8AC3E}">
        <p14:creationId xmlns:p14="http://schemas.microsoft.com/office/powerpoint/2010/main" val="1094875678"/>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42"/>
                                        </p:tgtEl>
                                        <p:attrNameLst>
                                          <p:attrName>style.visibility</p:attrName>
                                        </p:attrNameLst>
                                      </p:cBhvr>
                                      <p:to>
                                        <p:strVal val="visible"/>
                                      </p:to>
                                    </p:set>
                                    <p:animEffect transition="in" filter="dissolve">
                                      <p:cBhvr>
                                        <p:cTn id="7" dur="1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43"/>
                                        </p:tgtEl>
                                        <p:attrNameLst>
                                          <p:attrName>style.visibility</p:attrName>
                                        </p:attrNameLst>
                                      </p:cBhvr>
                                      <p:to>
                                        <p:strVal val="visible"/>
                                      </p:to>
                                    </p:set>
                                    <p:animEffect transition="in" filter="dissolve">
                                      <p:cBhvr>
                                        <p:cTn id="12" dur="1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advAuto="0"/>
      <p:bldP spid="343"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p:nvPr/>
        </p:nvSpPr>
        <p:spPr>
          <a:xfrm>
            <a:off x="6852283" y="4025134"/>
            <a:ext cx="10679431" cy="362357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3500" spc="-234">
                <a:solidFill>
                  <a:srgbClr val="929292"/>
                </a:solidFill>
                <a:latin typeface="Hercules"/>
                <a:ea typeface="Hercules"/>
                <a:cs typeface="Hercules"/>
                <a:sym typeface="Hercules"/>
              </a:defRPr>
            </a:lvl1pPr>
          </a:lstStyle>
          <a:p>
            <a:r>
              <a:rPr dirty="0"/>
              <a:t>f         b</a:t>
            </a:r>
          </a:p>
        </p:txBody>
      </p:sp>
      <p:pic>
        <p:nvPicPr>
          <p:cNvPr id="361"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sp>
        <p:nvSpPr>
          <p:cNvPr id="362" name="Shape 362"/>
          <p:cNvSpPr/>
          <p:nvPr/>
        </p:nvSpPr>
        <p:spPr>
          <a:xfrm>
            <a:off x="5926772" y="7469435"/>
            <a:ext cx="12083416"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SemiBold"/>
                <a:ea typeface="Raleway SemiBold"/>
                <a:cs typeface="Raleway SemiBold"/>
                <a:sym typeface="Raleway SemiBold"/>
              </a:defRPr>
            </a:lvl1pPr>
          </a:lstStyle>
          <a:p>
            <a:r>
              <a:rPr dirty="0"/>
              <a:t>features               vs.                Benefits</a:t>
            </a:r>
          </a:p>
        </p:txBody>
      </p:sp>
      <p:sp>
        <p:nvSpPr>
          <p:cNvPr id="2" name="Slide Number Placeholder 1">
            <a:extLst>
              <a:ext uri="{FF2B5EF4-FFF2-40B4-BE49-F238E27FC236}">
                <a16:creationId xmlns:a16="http://schemas.microsoft.com/office/drawing/2014/main" id="{C333FC5A-8DB4-489D-B15D-B2780B190084}"/>
              </a:ext>
            </a:extLst>
          </p:cNvPr>
          <p:cNvSpPr>
            <a:spLocks noGrp="1"/>
          </p:cNvSpPr>
          <p:nvPr>
            <p:ph type="sldNum" sz="quarter" idx="4"/>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2609399417"/>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p:nvPr/>
        </p:nvSpPr>
        <p:spPr>
          <a:xfrm>
            <a:off x="8449309" y="10869541"/>
            <a:ext cx="7485381"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Light"/>
                <a:ea typeface="Raleway Light"/>
                <a:cs typeface="Raleway Light"/>
                <a:sym typeface="Raleway Light"/>
              </a:defRPr>
            </a:lvl1pPr>
          </a:lstStyle>
          <a:p>
            <a:r>
              <a:t>handling objections</a:t>
            </a:r>
          </a:p>
        </p:txBody>
      </p:sp>
      <p:pic>
        <p:nvPicPr>
          <p:cNvPr id="377"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grpSp>
        <p:nvGrpSpPr>
          <p:cNvPr id="380" name="Group 380"/>
          <p:cNvGrpSpPr/>
          <p:nvPr/>
        </p:nvGrpSpPr>
        <p:grpSpPr>
          <a:xfrm>
            <a:off x="7780573" y="5312525"/>
            <a:ext cx="8822855" cy="5122950"/>
            <a:chOff x="0" y="0"/>
            <a:chExt cx="8822854" cy="5122948"/>
          </a:xfrm>
        </p:grpSpPr>
        <p:pic>
          <p:nvPicPr>
            <p:cNvPr id="379" name="objections.jpg"/>
            <p:cNvPicPr>
              <a:picLocks noChangeAspect="1"/>
            </p:cNvPicPr>
            <p:nvPr/>
          </p:nvPicPr>
          <p:blipFill>
            <a:blip r:embed="rId4">
              <a:extLst/>
            </a:blip>
            <a:stretch>
              <a:fillRect/>
            </a:stretch>
          </p:blipFill>
          <p:spPr>
            <a:xfrm>
              <a:off x="127000" y="88900"/>
              <a:ext cx="8568855" cy="4792749"/>
            </a:xfrm>
            <a:prstGeom prst="rect">
              <a:avLst/>
            </a:prstGeom>
            <a:ln>
              <a:noFill/>
            </a:ln>
            <a:effectLst/>
          </p:spPr>
        </p:pic>
        <p:pic>
          <p:nvPicPr>
            <p:cNvPr id="378" name="Picture 377"/>
            <p:cNvPicPr>
              <a:picLocks/>
            </p:cNvPicPr>
            <p:nvPr/>
          </p:nvPicPr>
          <p:blipFill>
            <a:blip r:embed="rId5">
              <a:extLst/>
            </a:blip>
            <a:stretch>
              <a:fillRect/>
            </a:stretch>
          </p:blipFill>
          <p:spPr>
            <a:xfrm>
              <a:off x="0" y="0"/>
              <a:ext cx="8822855" cy="5122949"/>
            </a:xfrm>
            <a:prstGeom prst="rect">
              <a:avLst/>
            </a:prstGeom>
            <a:effectLst/>
          </p:spPr>
        </p:pic>
      </p:grpSp>
      <p:sp>
        <p:nvSpPr>
          <p:cNvPr id="2" name="Slide Number Placeholder 1">
            <a:extLst>
              <a:ext uri="{FF2B5EF4-FFF2-40B4-BE49-F238E27FC236}">
                <a16:creationId xmlns:a16="http://schemas.microsoft.com/office/drawing/2014/main" id="{7E2DDAB0-F2AF-4824-B037-DD3BEAF8698F}"/>
              </a:ext>
            </a:extLst>
          </p:cNvPr>
          <p:cNvSpPr>
            <a:spLocks noGrp="1"/>
          </p:cNvSpPr>
          <p:nvPr>
            <p:ph type="sldNum" sz="quarter" idx="4"/>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268217150"/>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p:nvPr/>
        </p:nvSpPr>
        <p:spPr>
          <a:xfrm>
            <a:off x="8909355" y="1528503"/>
            <a:ext cx="8213091"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Light"/>
                <a:ea typeface="Raleway Light"/>
                <a:cs typeface="Raleway Light"/>
                <a:sym typeface="Raleway Light"/>
              </a:defRPr>
            </a:lvl1pPr>
          </a:lstStyle>
          <a:p>
            <a:r>
              <a:t>other helpful phrases</a:t>
            </a:r>
          </a:p>
        </p:txBody>
      </p:sp>
      <p:pic>
        <p:nvPicPr>
          <p:cNvPr id="386"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sp>
        <p:nvSpPr>
          <p:cNvPr id="387" name="Shape 387"/>
          <p:cNvSpPr/>
          <p:nvPr/>
        </p:nvSpPr>
        <p:spPr>
          <a:xfrm>
            <a:off x="3774281" y="3584630"/>
            <a:ext cx="16073438" cy="126955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spc="0">
                <a:solidFill>
                  <a:srgbClr val="3C5F5E"/>
                </a:solidFill>
                <a:latin typeface="Raleway Regular"/>
                <a:ea typeface="Raleway Regular"/>
                <a:cs typeface="Raleway Regular"/>
                <a:sym typeface="Raleway Regular"/>
              </a:defRPr>
            </a:lvl1pPr>
          </a:lstStyle>
          <a:p>
            <a:r>
              <a:t>When you are tempted to retort:</a:t>
            </a:r>
          </a:p>
        </p:txBody>
      </p:sp>
      <p:sp>
        <p:nvSpPr>
          <p:cNvPr id="388" name="Shape 388"/>
          <p:cNvSpPr/>
          <p:nvPr/>
        </p:nvSpPr>
        <p:spPr>
          <a:xfrm>
            <a:off x="5181562" y="10631281"/>
            <a:ext cx="18968046" cy="195895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p>
            <a:pPr algn="l" defTabSz="584200">
              <a:defRPr sz="5600" i="1" spc="0">
                <a:solidFill>
                  <a:srgbClr val="3C5F5E"/>
                </a:solidFill>
                <a:latin typeface="Raleway Regular"/>
                <a:ea typeface="Raleway Regular"/>
                <a:cs typeface="Raleway Regular"/>
                <a:sym typeface="Raleway Regular"/>
              </a:defRPr>
            </a:pPr>
            <a:r>
              <a:t>What comes up for you when we talk </a:t>
            </a:r>
          </a:p>
          <a:p>
            <a:pPr algn="l" defTabSz="584200">
              <a:defRPr sz="5600" i="1" spc="0">
                <a:solidFill>
                  <a:srgbClr val="3C5F5E"/>
                </a:solidFill>
                <a:latin typeface="Raleway Regular"/>
                <a:ea typeface="Raleway Regular"/>
                <a:cs typeface="Raleway Regular"/>
                <a:sym typeface="Raleway Regular"/>
              </a:defRPr>
            </a:pPr>
            <a:r>
              <a:t>about this issue?</a:t>
            </a:r>
          </a:p>
        </p:txBody>
      </p:sp>
      <p:sp>
        <p:nvSpPr>
          <p:cNvPr id="389" name="Shape 389"/>
          <p:cNvSpPr/>
          <p:nvPr/>
        </p:nvSpPr>
        <p:spPr>
          <a:xfrm>
            <a:off x="3774281" y="6568650"/>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spc="0">
                <a:solidFill>
                  <a:srgbClr val="3C5F5E"/>
                </a:solidFill>
                <a:latin typeface="Raleway Regular"/>
                <a:ea typeface="Raleway Regular"/>
                <a:cs typeface="Raleway Regular"/>
                <a:sym typeface="Raleway Regular"/>
              </a:defRPr>
            </a:lvl1pPr>
          </a:lstStyle>
          <a:p>
            <a:r>
              <a:t>When you want the other to know you care:</a:t>
            </a:r>
          </a:p>
        </p:txBody>
      </p:sp>
      <p:sp>
        <p:nvSpPr>
          <p:cNvPr id="390" name="Shape 390"/>
          <p:cNvSpPr/>
          <p:nvPr/>
        </p:nvSpPr>
        <p:spPr>
          <a:xfrm>
            <a:off x="4979180" y="4972475"/>
            <a:ext cx="16073439"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i="1" spc="0">
                <a:solidFill>
                  <a:srgbClr val="3C5F5E"/>
                </a:solidFill>
                <a:latin typeface="Raleway Regular"/>
                <a:ea typeface="Raleway Regular"/>
                <a:cs typeface="Raleway Regular"/>
                <a:sym typeface="Raleway Regular"/>
              </a:defRPr>
            </a:lvl1pPr>
          </a:lstStyle>
          <a:p>
            <a:r>
              <a:t>That’s interesting. Why would you say that?</a:t>
            </a:r>
          </a:p>
        </p:txBody>
      </p:sp>
      <p:sp>
        <p:nvSpPr>
          <p:cNvPr id="391" name="Shape 391"/>
          <p:cNvSpPr/>
          <p:nvPr/>
        </p:nvSpPr>
        <p:spPr>
          <a:xfrm>
            <a:off x="5181562" y="7858980"/>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i="1" spc="0">
                <a:solidFill>
                  <a:srgbClr val="3C5F5E"/>
                </a:solidFill>
                <a:latin typeface="Raleway Regular"/>
                <a:ea typeface="Raleway Regular"/>
                <a:cs typeface="Raleway Regular"/>
                <a:sym typeface="Raleway Regular"/>
              </a:defRPr>
            </a:lvl1pPr>
          </a:lstStyle>
          <a:p>
            <a:r>
              <a:t>What is most important to you?</a:t>
            </a:r>
          </a:p>
        </p:txBody>
      </p:sp>
      <p:sp>
        <p:nvSpPr>
          <p:cNvPr id="392" name="Shape 392"/>
          <p:cNvSpPr/>
          <p:nvPr/>
        </p:nvSpPr>
        <p:spPr>
          <a:xfrm>
            <a:off x="3774281" y="9149310"/>
            <a:ext cx="16073438" cy="126955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43305">
              <a:defRPr sz="5208" spc="0">
                <a:solidFill>
                  <a:srgbClr val="3C5F5E"/>
                </a:solidFill>
                <a:latin typeface="Raleway Regular"/>
                <a:ea typeface="Raleway Regular"/>
                <a:cs typeface="Raleway Regular"/>
                <a:sym typeface="Raleway Regular"/>
              </a:defRPr>
            </a:lvl1pPr>
          </a:lstStyle>
          <a:p>
            <a:r>
              <a:t>When the conversation may be provoking emotions:</a:t>
            </a:r>
          </a:p>
        </p:txBody>
      </p:sp>
      <p:sp>
        <p:nvSpPr>
          <p:cNvPr id="2" name="Slide Number Placeholder 1">
            <a:extLst>
              <a:ext uri="{FF2B5EF4-FFF2-40B4-BE49-F238E27FC236}">
                <a16:creationId xmlns:a16="http://schemas.microsoft.com/office/drawing/2014/main" id="{306FBE9C-2C61-4656-B1B4-1766CD662B5F}"/>
              </a:ext>
            </a:extLst>
          </p:cNvPr>
          <p:cNvSpPr>
            <a:spLocks noGrp="1"/>
          </p:cNvSpPr>
          <p:nvPr>
            <p:ph type="sldNum" sz="quarter" idx="4"/>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91237493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87"/>
                                        </p:tgtEl>
                                        <p:attrNameLst>
                                          <p:attrName>style.visibility</p:attrName>
                                        </p:attrNameLst>
                                      </p:cBhvr>
                                      <p:to>
                                        <p:strVal val="visible"/>
                                      </p:to>
                                    </p:set>
                                    <p:animEffect transition="in" filter="dissolve">
                                      <p:cBhvr>
                                        <p:cTn id="7" dur="10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90"/>
                                        </p:tgtEl>
                                        <p:attrNameLst>
                                          <p:attrName>style.visibility</p:attrName>
                                        </p:attrNameLst>
                                      </p:cBhvr>
                                      <p:to>
                                        <p:strVal val="visible"/>
                                      </p:to>
                                    </p:set>
                                    <p:animEffect transition="in" filter="dissolve">
                                      <p:cBhvr>
                                        <p:cTn id="12" dur="500"/>
                                        <p:tgtEl>
                                          <p:spTgt spid="3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89"/>
                                        </p:tgtEl>
                                        <p:attrNameLst>
                                          <p:attrName>style.visibility</p:attrName>
                                        </p:attrNameLst>
                                      </p:cBhvr>
                                      <p:to>
                                        <p:strVal val="visible"/>
                                      </p:to>
                                    </p:set>
                                    <p:animEffect transition="in" filter="dissolve">
                                      <p:cBhvr>
                                        <p:cTn id="17" dur="10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91"/>
                                        </p:tgtEl>
                                        <p:attrNameLst>
                                          <p:attrName>style.visibility</p:attrName>
                                        </p:attrNameLst>
                                      </p:cBhvr>
                                      <p:to>
                                        <p:strVal val="visible"/>
                                      </p:to>
                                    </p:set>
                                    <p:animEffect transition="in" filter="dissolve">
                                      <p:cBhvr>
                                        <p:cTn id="22" dur="500"/>
                                        <p:tgtEl>
                                          <p:spTgt spid="3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392"/>
                                        </p:tgtEl>
                                        <p:attrNameLst>
                                          <p:attrName>style.visibility</p:attrName>
                                        </p:attrNameLst>
                                      </p:cBhvr>
                                      <p:to>
                                        <p:strVal val="visible"/>
                                      </p:to>
                                    </p:set>
                                    <p:animEffect transition="in" filter="dissolve">
                                      <p:cBhvr>
                                        <p:cTn id="27" dur="1000"/>
                                        <p:tgtEl>
                                          <p:spTgt spid="39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0" nodeType="clickEffect">
                                  <p:stCondLst>
                                    <p:cond delay="0"/>
                                  </p:stCondLst>
                                  <p:iterate>
                                    <p:tmAbs val="0"/>
                                  </p:iterate>
                                  <p:childTnLst>
                                    <p:set>
                                      <p:cBhvr>
                                        <p:cTn id="31" fill="hold"/>
                                        <p:tgtEl>
                                          <p:spTgt spid="388"/>
                                        </p:tgtEl>
                                        <p:attrNameLst>
                                          <p:attrName>style.visibility</p:attrName>
                                        </p:attrNameLst>
                                      </p:cBhvr>
                                      <p:to>
                                        <p:strVal val="visible"/>
                                      </p:to>
                                    </p:set>
                                    <p:animEffect transition="in" filter="dissolve">
                                      <p:cBhvr>
                                        <p:cTn id="32"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88" grpId="0" animBg="1" advAuto="0"/>
      <p:bldP spid="389" grpId="0" animBg="1" advAuto="0"/>
      <p:bldP spid="390" grpId="0" animBg="1" advAuto="0"/>
      <p:bldP spid="391" grpId="0" animBg="1" advAuto="0"/>
      <p:bldP spid="392"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p:nvPr/>
        </p:nvSpPr>
        <p:spPr>
          <a:xfrm>
            <a:off x="8618854" y="1621651"/>
            <a:ext cx="8213091"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Light"/>
                <a:ea typeface="Raleway Light"/>
                <a:cs typeface="Raleway Light"/>
                <a:sym typeface="Raleway Light"/>
              </a:defRPr>
            </a:lvl1pPr>
          </a:lstStyle>
          <a:p>
            <a:r>
              <a:t>other helpful phrases</a:t>
            </a:r>
          </a:p>
        </p:txBody>
      </p:sp>
      <p:pic>
        <p:nvPicPr>
          <p:cNvPr id="398"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sp>
        <p:nvSpPr>
          <p:cNvPr id="399" name="Shape 399"/>
          <p:cNvSpPr/>
          <p:nvPr/>
        </p:nvSpPr>
        <p:spPr>
          <a:xfrm>
            <a:off x="6856772" y="7239224"/>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i="1" spc="0">
                <a:solidFill>
                  <a:srgbClr val="3C5F5E"/>
                </a:solidFill>
                <a:latin typeface="Raleway Regular"/>
                <a:ea typeface="Raleway Regular"/>
                <a:cs typeface="Raleway Regular"/>
                <a:sym typeface="Raleway Regular"/>
              </a:defRPr>
            </a:lvl1pPr>
          </a:lstStyle>
          <a:p>
            <a:r>
              <a:t>How do you see the problem?</a:t>
            </a:r>
          </a:p>
        </p:txBody>
      </p:sp>
      <p:sp>
        <p:nvSpPr>
          <p:cNvPr id="400" name="Shape 400"/>
          <p:cNvSpPr/>
          <p:nvPr/>
        </p:nvSpPr>
        <p:spPr>
          <a:xfrm>
            <a:off x="3367881" y="6061255"/>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spc="0">
                <a:solidFill>
                  <a:srgbClr val="3C5F5E"/>
                </a:solidFill>
                <a:latin typeface="Raleway Regular"/>
                <a:ea typeface="Raleway Regular"/>
                <a:cs typeface="Raleway Regular"/>
                <a:sym typeface="Raleway Regular"/>
              </a:defRPr>
            </a:lvl1pPr>
          </a:lstStyle>
          <a:p>
            <a:r>
              <a:t>When you need the other person to participate:</a:t>
            </a:r>
          </a:p>
        </p:txBody>
      </p:sp>
      <p:sp>
        <p:nvSpPr>
          <p:cNvPr id="401" name="Shape 401"/>
          <p:cNvSpPr/>
          <p:nvPr/>
        </p:nvSpPr>
        <p:spPr>
          <a:xfrm>
            <a:off x="3367881" y="3632128"/>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spc="0">
                <a:solidFill>
                  <a:srgbClr val="3C5F5E"/>
                </a:solidFill>
                <a:latin typeface="Raleway Regular"/>
                <a:ea typeface="Raleway Regular"/>
                <a:cs typeface="Raleway Regular"/>
                <a:sym typeface="Raleway Regular"/>
              </a:defRPr>
            </a:lvl1pPr>
          </a:lstStyle>
          <a:p>
            <a:r>
              <a:t>When conflict is imminent:</a:t>
            </a:r>
          </a:p>
        </p:txBody>
      </p:sp>
      <p:sp>
        <p:nvSpPr>
          <p:cNvPr id="402" name="Shape 402"/>
          <p:cNvSpPr/>
          <p:nvPr/>
        </p:nvSpPr>
        <p:spPr>
          <a:xfrm>
            <a:off x="6856772" y="8542243"/>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i="1" spc="0">
                <a:solidFill>
                  <a:srgbClr val="3C5F5E"/>
                </a:solidFill>
                <a:latin typeface="Raleway Regular"/>
                <a:ea typeface="Raleway Regular"/>
                <a:cs typeface="Raleway Regular"/>
                <a:sym typeface="Raleway Regular"/>
              </a:defRPr>
            </a:lvl1pPr>
          </a:lstStyle>
          <a:p>
            <a:r>
              <a:t>What else can we do to address the issue?</a:t>
            </a:r>
          </a:p>
        </p:txBody>
      </p:sp>
      <p:sp>
        <p:nvSpPr>
          <p:cNvPr id="403" name="Shape 403"/>
          <p:cNvSpPr/>
          <p:nvPr/>
        </p:nvSpPr>
        <p:spPr>
          <a:xfrm>
            <a:off x="6856772" y="4872622"/>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i="1" spc="0">
                <a:solidFill>
                  <a:srgbClr val="3C5F5E"/>
                </a:solidFill>
                <a:latin typeface="Raleway Regular"/>
                <a:ea typeface="Raleway Regular"/>
                <a:cs typeface="Raleway Regular"/>
                <a:sym typeface="Raleway Regular"/>
              </a:defRPr>
            </a:lvl1pPr>
          </a:lstStyle>
          <a:p>
            <a:r>
              <a:t>What would you say we agree on?</a:t>
            </a:r>
          </a:p>
        </p:txBody>
      </p:sp>
      <p:sp>
        <p:nvSpPr>
          <p:cNvPr id="404" name="Shape 404"/>
          <p:cNvSpPr/>
          <p:nvPr/>
        </p:nvSpPr>
        <p:spPr>
          <a:xfrm>
            <a:off x="3545681" y="9790227"/>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spc="0">
                <a:solidFill>
                  <a:srgbClr val="3C5F5E"/>
                </a:solidFill>
                <a:latin typeface="Raleway Regular"/>
                <a:ea typeface="Raleway Regular"/>
                <a:cs typeface="Raleway Regular"/>
                <a:sym typeface="Raleway Regular"/>
              </a:defRPr>
            </a:lvl1pPr>
          </a:lstStyle>
          <a:p>
            <a:r>
              <a:t>When you want to encourage positivity:</a:t>
            </a:r>
          </a:p>
        </p:txBody>
      </p:sp>
      <p:sp>
        <p:nvSpPr>
          <p:cNvPr id="405" name="Shape 405"/>
          <p:cNvSpPr/>
          <p:nvPr/>
        </p:nvSpPr>
        <p:spPr>
          <a:xfrm>
            <a:off x="6856772" y="11023231"/>
            <a:ext cx="16073438" cy="126955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fontScale="92500"/>
          </a:bodyPr>
          <a:lstStyle>
            <a:lvl1pPr algn="l" defTabSz="549148">
              <a:defRPr sz="5264" i="1" spc="0">
                <a:solidFill>
                  <a:srgbClr val="3C5F5E"/>
                </a:solidFill>
                <a:latin typeface="Raleway Regular"/>
                <a:ea typeface="Raleway Regular"/>
                <a:cs typeface="Raleway Regular"/>
                <a:sym typeface="Raleway Regular"/>
              </a:defRPr>
            </a:lvl1pPr>
          </a:lstStyle>
          <a:p>
            <a:r>
              <a:t>What do you need to get the best out of your people?</a:t>
            </a:r>
          </a:p>
        </p:txBody>
      </p:sp>
      <p:sp>
        <p:nvSpPr>
          <p:cNvPr id="406" name="Shape 406"/>
          <p:cNvSpPr/>
          <p:nvPr/>
        </p:nvSpPr>
        <p:spPr>
          <a:xfrm>
            <a:off x="10962481" y="2098012"/>
            <a:ext cx="16073438" cy="126955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normAutofit/>
          </a:bodyPr>
          <a:lstStyle>
            <a:lvl1pPr algn="l" defTabSz="584200">
              <a:defRPr sz="5600" spc="0">
                <a:solidFill>
                  <a:srgbClr val="3C5F5E"/>
                </a:solidFill>
                <a:latin typeface="Raleway Regular"/>
                <a:ea typeface="Raleway Regular"/>
                <a:cs typeface="Raleway Regular"/>
                <a:sym typeface="Raleway Regular"/>
              </a:defRPr>
            </a:lvl1pPr>
          </a:lstStyle>
          <a:p>
            <a:r>
              <a:t>(continued)</a:t>
            </a:r>
          </a:p>
        </p:txBody>
      </p:sp>
      <p:sp>
        <p:nvSpPr>
          <p:cNvPr id="2" name="Slide Number Placeholder 1">
            <a:extLst>
              <a:ext uri="{FF2B5EF4-FFF2-40B4-BE49-F238E27FC236}">
                <a16:creationId xmlns:a16="http://schemas.microsoft.com/office/drawing/2014/main" id="{84ACCAAE-4FBE-4988-80C9-5ED8CB3F3608}"/>
              </a:ext>
            </a:extLst>
          </p:cNvPr>
          <p:cNvSpPr>
            <a:spLocks noGrp="1"/>
          </p:cNvSpPr>
          <p:nvPr>
            <p:ph type="sldNum" sz="quarter" idx="4"/>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202139349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01"/>
                                        </p:tgtEl>
                                        <p:attrNameLst>
                                          <p:attrName>style.visibility</p:attrName>
                                        </p:attrNameLst>
                                      </p:cBhvr>
                                      <p:to>
                                        <p:strVal val="visible"/>
                                      </p:to>
                                    </p:set>
                                    <p:animEffect transition="in" filter="dissolve">
                                      <p:cBhvr>
                                        <p:cTn id="7" dur="1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03"/>
                                        </p:tgtEl>
                                        <p:attrNameLst>
                                          <p:attrName>style.visibility</p:attrName>
                                        </p:attrNameLst>
                                      </p:cBhvr>
                                      <p:to>
                                        <p:strVal val="visible"/>
                                      </p:to>
                                    </p:set>
                                    <p:animEffect transition="in" filter="dissolve">
                                      <p:cBhvr>
                                        <p:cTn id="12" dur="500"/>
                                        <p:tgtEl>
                                          <p:spTgt spid="4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00"/>
                                        </p:tgtEl>
                                        <p:attrNameLst>
                                          <p:attrName>style.visibility</p:attrName>
                                        </p:attrNameLst>
                                      </p:cBhvr>
                                      <p:to>
                                        <p:strVal val="visible"/>
                                      </p:to>
                                    </p:set>
                                    <p:animEffect transition="in" filter="dissolve">
                                      <p:cBhvr>
                                        <p:cTn id="17" dur="1000"/>
                                        <p:tgtEl>
                                          <p:spTgt spid="4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99"/>
                                        </p:tgtEl>
                                        <p:attrNameLst>
                                          <p:attrName>style.visibility</p:attrName>
                                        </p:attrNameLst>
                                      </p:cBhvr>
                                      <p:to>
                                        <p:strVal val="visible"/>
                                      </p:to>
                                    </p:set>
                                    <p:animEffect transition="in" filter="dissolve">
                                      <p:cBhvr>
                                        <p:cTn id="22" dur="500"/>
                                        <p:tgtEl>
                                          <p:spTgt spid="39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402"/>
                                        </p:tgtEl>
                                        <p:attrNameLst>
                                          <p:attrName>style.visibility</p:attrName>
                                        </p:attrNameLst>
                                      </p:cBhvr>
                                      <p:to>
                                        <p:strVal val="visible"/>
                                      </p:to>
                                    </p:set>
                                    <p:animEffect transition="in" filter="dissolve">
                                      <p:cBhvr>
                                        <p:cTn id="27" dur="500"/>
                                        <p:tgtEl>
                                          <p:spTgt spid="40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0" nodeType="clickEffect">
                                  <p:stCondLst>
                                    <p:cond delay="0"/>
                                  </p:stCondLst>
                                  <p:iterate>
                                    <p:tmAbs val="0"/>
                                  </p:iterate>
                                  <p:childTnLst>
                                    <p:set>
                                      <p:cBhvr>
                                        <p:cTn id="31" fill="hold"/>
                                        <p:tgtEl>
                                          <p:spTgt spid="404"/>
                                        </p:tgtEl>
                                        <p:attrNameLst>
                                          <p:attrName>style.visibility</p:attrName>
                                        </p:attrNameLst>
                                      </p:cBhvr>
                                      <p:to>
                                        <p:strVal val="visible"/>
                                      </p:to>
                                    </p:set>
                                    <p:animEffect transition="in" filter="dissolve">
                                      <p:cBhvr>
                                        <p:cTn id="32" dur="1000"/>
                                        <p:tgtEl>
                                          <p:spTgt spid="40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0" nodeType="clickEffect">
                                  <p:stCondLst>
                                    <p:cond delay="0"/>
                                  </p:stCondLst>
                                  <p:iterate>
                                    <p:tmAbs val="0"/>
                                  </p:iterate>
                                  <p:childTnLst>
                                    <p:set>
                                      <p:cBhvr>
                                        <p:cTn id="36" fill="hold"/>
                                        <p:tgtEl>
                                          <p:spTgt spid="405"/>
                                        </p:tgtEl>
                                        <p:attrNameLst>
                                          <p:attrName>style.visibility</p:attrName>
                                        </p:attrNameLst>
                                      </p:cBhvr>
                                      <p:to>
                                        <p:strVal val="visible"/>
                                      </p:to>
                                    </p:set>
                                    <p:animEffect transition="in" filter="dissolve">
                                      <p:cBhvr>
                                        <p:cTn id="37"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advAuto="0"/>
      <p:bldP spid="400" grpId="0" animBg="1" advAuto="0"/>
      <p:bldP spid="401" grpId="0" animBg="1" advAuto="0"/>
      <p:bldP spid="402" grpId="0" animBg="1" advAuto="0"/>
      <p:bldP spid="403" grpId="0" animBg="1" advAuto="0"/>
      <p:bldP spid="404" grpId="0" animBg="1" advAuto="0"/>
      <p:bldP spid="405"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p:nvPr/>
        </p:nvSpPr>
        <p:spPr>
          <a:xfrm>
            <a:off x="6544057" y="10985699"/>
            <a:ext cx="11295886" cy="4445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defRPr sz="3400" spc="0">
                <a:solidFill>
                  <a:srgbClr val="000000"/>
                </a:solidFill>
                <a:latin typeface="Raleway SemiBold"/>
                <a:ea typeface="Raleway SemiBold"/>
                <a:cs typeface="Raleway SemiBold"/>
                <a:sym typeface="Raleway SemiBold"/>
              </a:defRPr>
            </a:pPr>
            <a:r>
              <a:rPr dirty="0"/>
              <a:t>Sometimes all they are waiting for is a question.</a:t>
            </a:r>
          </a:p>
          <a:p>
            <a:pPr marR="457200" algn="l" defTabSz="457200">
              <a:defRPr sz="3400" spc="0">
                <a:solidFill>
                  <a:srgbClr val="000000"/>
                </a:solidFill>
                <a:latin typeface="Raleway SemiBold"/>
                <a:ea typeface="Raleway SemiBold"/>
                <a:cs typeface="Raleway SemiBold"/>
                <a:sym typeface="Raleway SemiBold"/>
              </a:defRPr>
            </a:pPr>
            <a:endParaRPr dirty="0"/>
          </a:p>
          <a:p>
            <a:pPr marR="457200" algn="l" defTabSz="457200">
              <a:defRPr sz="3400" spc="0">
                <a:solidFill>
                  <a:srgbClr val="000000"/>
                </a:solidFill>
                <a:latin typeface="Raleway SemiBold"/>
                <a:ea typeface="Raleway SemiBold"/>
                <a:cs typeface="Raleway SemiBold"/>
                <a:sym typeface="Raleway SemiBold"/>
              </a:defRPr>
            </a:pPr>
            <a:endParaRPr dirty="0"/>
          </a:p>
          <a:p>
            <a:pPr marL="457200" marR="457200" algn="l" defTabSz="457200">
              <a:defRPr sz="3400" i="1" spc="0">
                <a:solidFill>
                  <a:srgbClr val="000000"/>
                </a:solidFill>
                <a:latin typeface="Raleway Regular"/>
                <a:ea typeface="Raleway Regular"/>
                <a:cs typeface="Raleway Regular"/>
                <a:sym typeface="Raleway Regular"/>
              </a:defRPr>
            </a:pPr>
            <a:endParaRPr dirty="0"/>
          </a:p>
          <a:p>
            <a:pPr marL="457200" marR="457200" algn="l" defTabSz="457200">
              <a:defRPr sz="3400" spc="0">
                <a:solidFill>
                  <a:srgbClr val="000000"/>
                </a:solidFill>
                <a:latin typeface="Raleway Medium"/>
                <a:ea typeface="Raleway Medium"/>
                <a:cs typeface="Raleway Medium"/>
                <a:sym typeface="Raleway Medium"/>
              </a:defRPr>
            </a:pPr>
            <a:endParaRPr dirty="0"/>
          </a:p>
          <a:p>
            <a:pPr marR="457200" algn="l" defTabSz="457200">
              <a:defRPr sz="3400" spc="0">
                <a:solidFill>
                  <a:srgbClr val="000000"/>
                </a:solidFill>
                <a:latin typeface="Raleway Medium"/>
                <a:ea typeface="Raleway Medium"/>
                <a:cs typeface="Raleway Medium"/>
                <a:sym typeface="Raleway Medium"/>
              </a:defRPr>
            </a:pPr>
            <a:endParaRPr dirty="0"/>
          </a:p>
          <a:p>
            <a:pPr marR="457200" algn="l" defTabSz="457200">
              <a:defRPr sz="2900" spc="0">
                <a:solidFill>
                  <a:srgbClr val="000000"/>
                </a:solidFill>
                <a:latin typeface="Raleway Medium"/>
                <a:ea typeface="Raleway Medium"/>
                <a:cs typeface="Raleway Medium"/>
                <a:sym typeface="Raleway Medium"/>
              </a:defRPr>
            </a:pPr>
            <a:endParaRPr dirty="0"/>
          </a:p>
          <a:p>
            <a:pPr marR="457200" algn="l" defTabSz="457200">
              <a:defRPr sz="2900" spc="0">
                <a:solidFill>
                  <a:srgbClr val="000000"/>
                </a:solidFill>
                <a:latin typeface="Raleway Medium"/>
                <a:ea typeface="Raleway Medium"/>
                <a:cs typeface="Raleway Medium"/>
                <a:sym typeface="Raleway Medium"/>
              </a:defRPr>
            </a:pPr>
            <a:endParaRPr dirty="0"/>
          </a:p>
        </p:txBody>
      </p:sp>
      <p:sp>
        <p:nvSpPr>
          <p:cNvPr id="412" name="Shape 412"/>
          <p:cNvSpPr/>
          <p:nvPr/>
        </p:nvSpPr>
        <p:spPr>
          <a:xfrm>
            <a:off x="8539557" y="1613374"/>
            <a:ext cx="7304884"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5000" cap="all" spc="0">
                <a:solidFill>
                  <a:srgbClr val="000000"/>
                </a:solidFill>
                <a:latin typeface="Raleway Light"/>
                <a:ea typeface="Raleway Light"/>
                <a:cs typeface="Raleway Light"/>
                <a:sym typeface="Raleway Light"/>
              </a:defRPr>
            </a:pPr>
            <a:r>
              <a:rPr dirty="0"/>
              <a:t>obtaining commitment</a:t>
            </a:r>
          </a:p>
        </p:txBody>
      </p:sp>
      <p:pic>
        <p:nvPicPr>
          <p:cNvPr id="413" name="Screen Shot 2016-09-30 at 2.22.04 PM.png"/>
          <p:cNvPicPr>
            <a:picLocks noChangeAspect="1"/>
          </p:cNvPicPr>
          <p:nvPr/>
        </p:nvPicPr>
        <p:blipFill>
          <a:blip r:embed="rId3">
            <a:extLst/>
          </a:blip>
          <a:stretch>
            <a:fillRect/>
          </a:stretch>
        </p:blipFill>
        <p:spPr>
          <a:xfrm>
            <a:off x="1136533" y="945134"/>
            <a:ext cx="6322534" cy="2830438"/>
          </a:xfrm>
          <a:prstGeom prst="rect">
            <a:avLst/>
          </a:prstGeom>
          <a:ln w="12700">
            <a:miter lim="400000"/>
          </a:ln>
        </p:spPr>
      </p:pic>
      <p:grpSp>
        <p:nvGrpSpPr>
          <p:cNvPr id="10" name="Group 440">
            <a:extLst>
              <a:ext uri="{FF2B5EF4-FFF2-40B4-BE49-F238E27FC236}">
                <a16:creationId xmlns:a16="http://schemas.microsoft.com/office/drawing/2014/main" id="{4EBCE3E5-A3E7-4459-AC12-88CD18DAD89B}"/>
              </a:ext>
            </a:extLst>
          </p:cNvPr>
          <p:cNvGrpSpPr/>
          <p:nvPr/>
        </p:nvGrpSpPr>
        <p:grpSpPr>
          <a:xfrm>
            <a:off x="7240389" y="4300894"/>
            <a:ext cx="8604052" cy="6159482"/>
            <a:chOff x="0" y="0"/>
            <a:chExt cx="8604051" cy="6159481"/>
          </a:xfrm>
        </p:grpSpPr>
        <p:pic>
          <p:nvPicPr>
            <p:cNvPr id="11" name="Screen Shot 2016-10-03 at 1.44.15 PM.png">
              <a:extLst>
                <a:ext uri="{FF2B5EF4-FFF2-40B4-BE49-F238E27FC236}">
                  <a16:creationId xmlns:a16="http://schemas.microsoft.com/office/drawing/2014/main" id="{3AAD0666-5344-4F5C-9CAC-ECAB46359ADD}"/>
                </a:ext>
              </a:extLst>
            </p:cNvPr>
            <p:cNvPicPr>
              <a:picLocks noChangeAspect="1"/>
            </p:cNvPicPr>
            <p:nvPr/>
          </p:nvPicPr>
          <p:blipFill>
            <a:blip r:embed="rId4">
              <a:extLst/>
            </a:blip>
            <a:srcRect l="3554" t="1777" b="1777"/>
            <a:stretch>
              <a:fillRect/>
            </a:stretch>
          </p:blipFill>
          <p:spPr>
            <a:xfrm>
              <a:off x="127000" y="88900"/>
              <a:ext cx="8350052" cy="5829282"/>
            </a:xfrm>
            <a:prstGeom prst="rect">
              <a:avLst/>
            </a:prstGeom>
            <a:ln>
              <a:noFill/>
            </a:ln>
            <a:effectLst/>
          </p:spPr>
        </p:pic>
        <p:pic>
          <p:nvPicPr>
            <p:cNvPr id="12" name="Picture 11">
              <a:extLst>
                <a:ext uri="{FF2B5EF4-FFF2-40B4-BE49-F238E27FC236}">
                  <a16:creationId xmlns:a16="http://schemas.microsoft.com/office/drawing/2014/main" id="{B89747E8-2387-4D0B-AC0B-80CDAB8AE404}"/>
                </a:ext>
              </a:extLst>
            </p:cNvPr>
            <p:cNvPicPr>
              <a:picLocks/>
            </p:cNvPicPr>
            <p:nvPr/>
          </p:nvPicPr>
          <p:blipFill>
            <a:blip r:embed="rId5">
              <a:extLst/>
            </a:blip>
            <a:stretch>
              <a:fillRect/>
            </a:stretch>
          </p:blipFill>
          <p:spPr>
            <a:xfrm>
              <a:off x="0" y="0"/>
              <a:ext cx="8604052" cy="6159482"/>
            </a:xfrm>
            <a:prstGeom prst="rect">
              <a:avLst/>
            </a:prstGeom>
            <a:effectLst/>
          </p:spPr>
        </p:pic>
      </p:grpSp>
      <p:sp>
        <p:nvSpPr>
          <p:cNvPr id="2" name="Slide Number Placeholder 1">
            <a:extLst>
              <a:ext uri="{FF2B5EF4-FFF2-40B4-BE49-F238E27FC236}">
                <a16:creationId xmlns:a16="http://schemas.microsoft.com/office/drawing/2014/main" id="{7E9F4542-4DFE-41FA-92A5-81AA213045F5}"/>
              </a:ext>
            </a:extLst>
          </p:cNvPr>
          <p:cNvSpPr>
            <a:spLocks noGrp="1"/>
          </p:cNvSpPr>
          <p:nvPr>
            <p:ph type="sldNum" sz="quarter" idx="4"/>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303398679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asted-image.pdf"/>
          <p:cNvPicPr>
            <a:picLocks noChangeAspect="1"/>
          </p:cNvPicPr>
          <p:nvPr/>
        </p:nvPicPr>
        <p:blipFill>
          <a:blip r:embed="rId3">
            <a:extLst/>
          </a:blip>
          <a:stretch>
            <a:fillRect/>
          </a:stretch>
        </p:blipFill>
        <p:spPr>
          <a:xfrm>
            <a:off x="4339739" y="-507739"/>
            <a:ext cx="16654910" cy="5476207"/>
          </a:xfrm>
          <a:prstGeom prst="rect">
            <a:avLst/>
          </a:prstGeom>
          <a:ln w="12700">
            <a:miter lim="400000"/>
          </a:ln>
        </p:spPr>
      </p:pic>
      <p:pic>
        <p:nvPicPr>
          <p:cNvPr id="422" name="Screen Shot 2016-09-30 at 2.57.42 PM.png"/>
          <p:cNvPicPr>
            <a:picLocks noChangeAspect="1"/>
          </p:cNvPicPr>
          <p:nvPr/>
        </p:nvPicPr>
        <p:blipFill>
          <a:blip r:embed="rId4">
            <a:extLst/>
          </a:blip>
          <a:stretch>
            <a:fillRect/>
          </a:stretch>
        </p:blipFill>
        <p:spPr>
          <a:xfrm>
            <a:off x="8479758" y="5757290"/>
            <a:ext cx="6111749" cy="2906807"/>
          </a:xfrm>
          <a:prstGeom prst="rect">
            <a:avLst/>
          </a:prstGeom>
          <a:ln w="12700">
            <a:miter lim="400000"/>
          </a:ln>
        </p:spPr>
      </p:pic>
      <p:sp>
        <p:nvSpPr>
          <p:cNvPr id="423" name="Shape 423"/>
          <p:cNvSpPr/>
          <p:nvPr/>
        </p:nvSpPr>
        <p:spPr>
          <a:xfrm>
            <a:off x="2258591" y="10250915"/>
            <a:ext cx="19016662" cy="7335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6">
              <a:spcBef>
                <a:spcPts val="1700"/>
              </a:spcBef>
              <a:defRPr sz="4100" spc="0">
                <a:solidFill>
                  <a:srgbClr val="000000"/>
                </a:solidFill>
                <a:latin typeface="Raleway SemiBold"/>
                <a:ea typeface="Raleway SemiBold"/>
                <a:cs typeface="Raleway SemiBold"/>
                <a:sym typeface="Raleway SemiBold"/>
              </a:defRPr>
            </a:pPr>
            <a:r>
              <a:rPr dirty="0"/>
              <a:t>YOUR OBJECTIVE: </a:t>
            </a:r>
            <a:r>
              <a:rPr i="1" dirty="0"/>
              <a:t>Sustain the Relationship and Support Them</a:t>
            </a:r>
          </a:p>
        </p:txBody>
      </p:sp>
      <p:sp>
        <p:nvSpPr>
          <p:cNvPr id="2" name="Slide Number Placeholder 1">
            <a:extLst>
              <a:ext uri="{FF2B5EF4-FFF2-40B4-BE49-F238E27FC236}">
                <a16:creationId xmlns:a16="http://schemas.microsoft.com/office/drawing/2014/main" id="{1F07E320-478A-4376-84D2-CDCF7C6780C6}"/>
              </a:ext>
            </a:extLst>
          </p:cNvPr>
          <p:cNvSpPr>
            <a:spLocks noGrp="1"/>
          </p:cNvSpPr>
          <p:nvPr>
            <p:ph type="sldNum" sz="quarter" idx="4"/>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3103737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23"/>
                                        </p:tgtEl>
                                        <p:attrNameLst>
                                          <p:attrName>style.visibility</p:attrName>
                                        </p:attrNameLst>
                                      </p:cBhvr>
                                      <p:to>
                                        <p:strVal val="visible"/>
                                      </p:to>
                                    </p:set>
                                    <p:animEffect transition="in" filter="dissolve">
                                      <p:cBhvr>
                                        <p:cTn id="7" dur="1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p:nvPr/>
        </p:nvSpPr>
        <p:spPr>
          <a:xfrm>
            <a:off x="3151183" y="5606376"/>
            <a:ext cx="19493139" cy="25032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marR="422909" indent="-228600" algn="l" defTabSz="457200">
              <a:buSzPct val="100000"/>
              <a:buChar char="•"/>
              <a:defRPr sz="3900" spc="0">
                <a:solidFill>
                  <a:srgbClr val="000000"/>
                </a:solidFill>
                <a:latin typeface="Raleway Medium"/>
                <a:ea typeface="Raleway Medium"/>
                <a:cs typeface="Raleway Medium"/>
                <a:sym typeface="Raleway Medium"/>
              </a:defRPr>
            </a:pPr>
            <a:r>
              <a:rPr dirty="0"/>
              <a:t>  Have a </a:t>
            </a:r>
            <a:r>
              <a:rPr lang="en-US" dirty="0"/>
              <a:t>follow-up conversation afterwards </a:t>
            </a:r>
            <a:r>
              <a:rPr dirty="0"/>
              <a:t>to get feedback </a:t>
            </a:r>
            <a:endParaRPr lang="en-US" dirty="0"/>
          </a:p>
          <a:p>
            <a:pPr marL="228600" marR="422909" indent="-228600" algn="l" defTabSz="457200">
              <a:buSzPct val="100000"/>
              <a:buChar char="•"/>
              <a:defRPr sz="3900" spc="0">
                <a:solidFill>
                  <a:srgbClr val="000000"/>
                </a:solidFill>
                <a:latin typeface="Raleway Medium"/>
                <a:ea typeface="Raleway Medium"/>
                <a:cs typeface="Raleway Medium"/>
                <a:sym typeface="Raleway Medium"/>
              </a:defRPr>
            </a:pPr>
            <a:r>
              <a:rPr lang="en-US" dirty="0"/>
              <a:t>  Regularly communicate</a:t>
            </a:r>
          </a:p>
          <a:p>
            <a:pPr marL="228600" marR="422909" indent="-228600" algn="l" defTabSz="457200">
              <a:buSzPct val="100000"/>
              <a:buChar char="•"/>
              <a:defRPr sz="3900" spc="0">
                <a:solidFill>
                  <a:srgbClr val="000000"/>
                </a:solidFill>
                <a:latin typeface="Raleway Medium"/>
                <a:ea typeface="Raleway Medium"/>
                <a:cs typeface="Raleway Medium"/>
                <a:sym typeface="Raleway Medium"/>
              </a:defRPr>
            </a:pPr>
            <a:r>
              <a:rPr lang="en-US" dirty="0"/>
              <a:t>  Suggest periodic reviews</a:t>
            </a:r>
            <a:endParaRPr dirty="0"/>
          </a:p>
          <a:p>
            <a:pPr marL="228600" marR="422909" indent="-228600" algn="l" defTabSz="457200">
              <a:buSzPct val="100000"/>
              <a:buChar char="•"/>
              <a:defRPr sz="3900" spc="0">
                <a:solidFill>
                  <a:srgbClr val="000000"/>
                </a:solidFill>
                <a:latin typeface="Raleway Medium"/>
                <a:ea typeface="Raleway Medium"/>
                <a:cs typeface="Raleway Medium"/>
                <a:sym typeface="Raleway Medium"/>
              </a:defRPr>
            </a:pPr>
            <a:r>
              <a:rPr dirty="0"/>
              <a:t>  Find an internal champion</a:t>
            </a:r>
          </a:p>
        </p:txBody>
      </p:sp>
      <p:sp>
        <p:nvSpPr>
          <p:cNvPr id="446" name="Shape 446"/>
          <p:cNvSpPr/>
          <p:nvPr/>
        </p:nvSpPr>
        <p:spPr>
          <a:xfrm>
            <a:off x="8015604" y="1623941"/>
            <a:ext cx="8352791"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cap="all" spc="0">
                <a:solidFill>
                  <a:srgbClr val="000000"/>
                </a:solidFill>
                <a:latin typeface="Raleway Light"/>
                <a:ea typeface="Raleway Light"/>
                <a:cs typeface="Raleway Light"/>
                <a:sym typeface="Raleway Light"/>
              </a:defRPr>
            </a:lvl1pPr>
          </a:lstStyle>
          <a:p>
            <a:r>
              <a:t>some ways to sustain it</a:t>
            </a:r>
          </a:p>
        </p:txBody>
      </p:sp>
      <p:pic>
        <p:nvPicPr>
          <p:cNvPr id="447" name="Screen Shot 2016-09-30 at 2.57.42 PM.png"/>
          <p:cNvPicPr>
            <a:picLocks noChangeAspect="1"/>
          </p:cNvPicPr>
          <p:nvPr/>
        </p:nvPicPr>
        <p:blipFill>
          <a:blip r:embed="rId3">
            <a:extLst/>
          </a:blip>
          <a:stretch>
            <a:fillRect/>
          </a:stretch>
        </p:blipFill>
        <p:spPr>
          <a:xfrm>
            <a:off x="959625" y="880978"/>
            <a:ext cx="5971825" cy="2840259"/>
          </a:xfrm>
          <a:prstGeom prst="rect">
            <a:avLst/>
          </a:prstGeom>
          <a:ln w="12700">
            <a:miter lim="400000"/>
          </a:ln>
        </p:spPr>
      </p:pic>
      <p:sp>
        <p:nvSpPr>
          <p:cNvPr id="448" name="Shape 448"/>
          <p:cNvSpPr/>
          <p:nvPr/>
        </p:nvSpPr>
        <p:spPr>
          <a:xfrm>
            <a:off x="2880679" y="4569685"/>
            <a:ext cx="19493139" cy="787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R="422909" algn="l" defTabSz="457200">
              <a:defRPr sz="4600" i="1" spc="0">
                <a:solidFill>
                  <a:srgbClr val="000000"/>
                </a:solidFill>
                <a:latin typeface="Raleway SemiBold"/>
                <a:ea typeface="Raleway SemiBold"/>
                <a:cs typeface="Raleway SemiBold"/>
                <a:sym typeface="Raleway SemiBold"/>
              </a:defRPr>
            </a:lvl1pPr>
          </a:lstStyle>
          <a:p>
            <a:r>
              <a:t>	Ideas - thoughts - brain fireworks ….</a:t>
            </a:r>
          </a:p>
        </p:txBody>
      </p:sp>
      <p:pic>
        <p:nvPicPr>
          <p:cNvPr id="7" name="flag champion.png">
            <a:extLst>
              <a:ext uri="{FF2B5EF4-FFF2-40B4-BE49-F238E27FC236}">
                <a16:creationId xmlns:a16="http://schemas.microsoft.com/office/drawing/2014/main" id="{58DDF5E5-3964-4996-8F6B-A3220745AE81}"/>
              </a:ext>
            </a:extLst>
          </p:cNvPr>
          <p:cNvPicPr>
            <a:picLocks noChangeAspect="1"/>
          </p:cNvPicPr>
          <p:nvPr/>
        </p:nvPicPr>
        <p:blipFill>
          <a:blip r:embed="rId4">
            <a:alphaModFix amt="39174"/>
            <a:extLst/>
          </a:blip>
          <a:stretch>
            <a:fillRect/>
          </a:stretch>
        </p:blipFill>
        <p:spPr>
          <a:xfrm>
            <a:off x="16299172" y="2049391"/>
            <a:ext cx="6944485" cy="11930395"/>
          </a:xfrm>
          <a:prstGeom prst="rect">
            <a:avLst/>
          </a:prstGeom>
          <a:ln w="12700">
            <a:miter lim="400000"/>
          </a:ln>
        </p:spPr>
      </p:pic>
      <p:sp>
        <p:nvSpPr>
          <p:cNvPr id="2" name="Slide Number Placeholder 1">
            <a:extLst>
              <a:ext uri="{FF2B5EF4-FFF2-40B4-BE49-F238E27FC236}">
                <a16:creationId xmlns:a16="http://schemas.microsoft.com/office/drawing/2014/main" id="{8A2B55CF-C72D-4A56-873B-2861F0DBB64D}"/>
              </a:ext>
            </a:extLst>
          </p:cNvPr>
          <p:cNvSpPr>
            <a:spLocks noGrp="1"/>
          </p:cNvSpPr>
          <p:nvPr>
            <p:ph type="sldNum" sz="quarter" idx="4"/>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771083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a:t>
            </a:r>
            <a:r>
              <a:rPr dirty="0"/>
              <a:t>The </a:t>
            </a:r>
            <a:r>
              <a:rPr lang="en-US" dirty="0"/>
              <a:t>COLLABORATIVE INFLUENCING </a:t>
            </a:r>
            <a:r>
              <a:rPr dirty="0"/>
              <a:t>process</a:t>
            </a:r>
          </a:p>
        </p:txBody>
      </p:sp>
      <p:pic>
        <p:nvPicPr>
          <p:cNvPr id="336"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37" name="Shape 337"/>
          <p:cNvSpPr/>
          <p:nvPr/>
        </p:nvSpPr>
        <p:spPr>
          <a:xfrm>
            <a:off x="4457679" y="8359457"/>
            <a:ext cx="3283988"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7665B247-D721-4E90-B217-33E3723B91D7}"/>
              </a:ext>
            </a:extLst>
          </p:cNvPr>
          <p:cNvSpPr>
            <a:spLocks noGrp="1"/>
          </p:cNvSpPr>
          <p:nvPr>
            <p:ph type="sldNum" sz="quarter" idx="4"/>
          </p:nvPr>
        </p:nvSpPr>
        <p:spPr/>
        <p:txBody>
          <a:bodyPr/>
          <a:lstStyle/>
          <a:p>
            <a:fld id="{4FAB73BC-B049-4115-A692-8D63A059BFB8}" type="slidenum">
              <a:rPr lang="en-US" smtClean="0"/>
              <a:pPr/>
              <a:t>4</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AB0DF-9D37-47C7-9389-3989A15486AC}"/>
              </a:ext>
            </a:extLst>
          </p:cNvPr>
          <p:cNvSpPr/>
          <p:nvPr/>
        </p:nvSpPr>
        <p:spPr>
          <a:xfrm>
            <a:off x="22901564" y="404901"/>
            <a:ext cx="1482437" cy="1132954"/>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4D1C67D-F3AF-403E-A729-359D435DF774}"/>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22984144" y="697483"/>
            <a:ext cx="658638" cy="628004"/>
          </a:xfrm>
          <a:prstGeom prst="rect">
            <a:avLst/>
          </a:prstGeom>
          <a:noFill/>
          <a:ln>
            <a:noFill/>
          </a:ln>
        </p:spPr>
      </p:pic>
      <p:sp>
        <p:nvSpPr>
          <p:cNvPr id="2" name="TextBox 1">
            <a:extLst>
              <a:ext uri="{FF2B5EF4-FFF2-40B4-BE49-F238E27FC236}">
                <a16:creationId xmlns:a16="http://schemas.microsoft.com/office/drawing/2014/main" id="{7AF1BBB3-571D-4C0E-9CDF-1B015767B754}"/>
              </a:ext>
            </a:extLst>
          </p:cNvPr>
          <p:cNvSpPr txBox="1"/>
          <p:nvPr/>
        </p:nvSpPr>
        <p:spPr>
          <a:xfrm>
            <a:off x="673769" y="1520713"/>
            <a:ext cx="22310376" cy="121674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8800" dirty="0">
                <a:solidFill>
                  <a:schemeClr val="tx1"/>
                </a:solidFill>
                <a:latin typeface="Rage Italic" panose="03070502040507070304" pitchFamily="66" charset="0"/>
              </a:rPr>
              <a:t>People who earn the label “creative” are really just people who come up with more combinations of ideas, find interesting ones faster,</a:t>
            </a:r>
            <a:br>
              <a:rPr lang="en-US" sz="8800" dirty="0">
                <a:solidFill>
                  <a:schemeClr val="tx1"/>
                </a:solidFill>
                <a:latin typeface="Rage Italic" panose="03070502040507070304" pitchFamily="66" charset="0"/>
              </a:rPr>
            </a:br>
            <a:r>
              <a:rPr lang="en-US" sz="8800" dirty="0">
                <a:solidFill>
                  <a:schemeClr val="tx1"/>
                </a:solidFill>
                <a:latin typeface="Rage Italic" panose="03070502040507070304" pitchFamily="66" charset="0"/>
              </a:rPr>
              <a:t>and are willing to try them out. </a:t>
            </a:r>
          </a:p>
          <a:p>
            <a:r>
              <a:rPr lang="en-US" sz="8800" dirty="0">
                <a:solidFill>
                  <a:schemeClr val="tx1"/>
                </a:solidFill>
                <a:latin typeface="Rage Italic" panose="03070502040507070304" pitchFamily="66" charset="0"/>
              </a:rPr>
              <a:t>The problem is that most schools</a:t>
            </a:r>
            <a:br>
              <a:rPr lang="en-US" sz="8800" dirty="0">
                <a:solidFill>
                  <a:schemeClr val="tx1"/>
                </a:solidFill>
                <a:latin typeface="Rage Italic" panose="03070502040507070304" pitchFamily="66" charset="0"/>
              </a:rPr>
            </a:br>
            <a:r>
              <a:rPr lang="en-US" sz="8800" dirty="0">
                <a:solidFill>
                  <a:schemeClr val="tx1"/>
                </a:solidFill>
                <a:latin typeface="Rage Italic" panose="03070502040507070304" pitchFamily="66" charset="0"/>
              </a:rPr>
              <a:t>and organizations train us out of those habits.</a:t>
            </a:r>
          </a:p>
          <a:p>
            <a:endParaRPr lang="en-US" sz="8800" dirty="0">
              <a:solidFill>
                <a:schemeClr val="tx1"/>
              </a:solidFill>
              <a:latin typeface="Rage Italic" panose="03070502040507070304" pitchFamily="66" charset="0"/>
            </a:endParaRPr>
          </a:p>
          <a:p>
            <a:r>
              <a:rPr lang="en-US" sz="8800" dirty="0">
                <a:solidFill>
                  <a:schemeClr val="tx1"/>
                </a:solidFill>
                <a:latin typeface="Rage Italic" panose="03070502040507070304" pitchFamily="66" charset="0"/>
              </a:rPr>
              <a:t> —Guy Kawasaki</a:t>
            </a:r>
            <a:endParaRPr lang="en-US" dirty="0">
              <a:latin typeface="Rage Italic" panose="03070502040507070304" pitchFamily="66" charset="0"/>
            </a:endParaRPr>
          </a:p>
          <a:p>
            <a:pPr marL="571500" marR="0" indent="-571500" algn="ctr" defTabSz="825500" rtl="0" fontAlgn="auto" latinLnBrk="0" hangingPunct="0">
              <a:lnSpc>
                <a:spcPct val="100000"/>
              </a:lnSpc>
              <a:spcBef>
                <a:spcPts val="0"/>
              </a:spcBef>
              <a:spcAft>
                <a:spcPts val="0"/>
              </a:spcAft>
              <a:buClrTx/>
              <a:buSzTx/>
              <a:buFontTx/>
              <a:buChar char="-"/>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a:p>
            <a:pPr marL="571500" marR="0" indent="-571500" algn="ctr" defTabSz="825500" rtl="0" fontAlgn="auto" latinLnBrk="0" hangingPunct="0">
              <a:lnSpc>
                <a:spcPct val="100000"/>
              </a:lnSpc>
              <a:spcBef>
                <a:spcPts val="0"/>
              </a:spcBef>
              <a:spcAft>
                <a:spcPts val="0"/>
              </a:spcAft>
              <a:buClrTx/>
              <a:buSzTx/>
              <a:buFontTx/>
              <a:buChar char="-"/>
              <a:tabLst/>
            </a:pPr>
            <a:endParaRPr kumimoji="0" lang="en-US" sz="4000" b="0" i="0" u="none" strike="noStrike" cap="none" spc="239" normalizeH="0" baseline="0" dirty="0">
              <a:ln>
                <a:noFill/>
              </a:ln>
              <a:solidFill>
                <a:srgbClr val="C22C88"/>
              </a:solidFill>
              <a:effectLst/>
              <a:uFillTx/>
              <a:latin typeface="Rage Italic" panose="03070502040507070304" pitchFamily="66" charset="0"/>
              <a:sym typeface="Raleway Bold"/>
            </a:endParaRPr>
          </a:p>
        </p:txBody>
      </p:sp>
      <p:sp>
        <p:nvSpPr>
          <p:cNvPr id="5" name="Slide Number Placeholder 4">
            <a:extLst>
              <a:ext uri="{FF2B5EF4-FFF2-40B4-BE49-F238E27FC236}">
                <a16:creationId xmlns:a16="http://schemas.microsoft.com/office/drawing/2014/main" id="{64B19EAA-FB1B-40E0-A6D0-AEFBB734B70D}"/>
              </a:ext>
            </a:extLst>
          </p:cNvPr>
          <p:cNvSpPr>
            <a:spLocks noGrp="1"/>
          </p:cNvSpPr>
          <p:nvPr>
            <p:ph type="sldNum" sz="quarter" idx="12"/>
          </p:nvPr>
        </p:nvSpPr>
        <p:spPr/>
        <p:txBody>
          <a:bodyPr/>
          <a:lstStyle/>
          <a:p>
            <a:fld id="{4FAB73BC-B049-4115-A692-8D63A059BFB8}" type="slidenum">
              <a:rPr lang="en-US" smtClean="0"/>
              <a:pPr/>
              <a:t>40</a:t>
            </a:fld>
            <a:endParaRPr lang="en-US" dirty="0"/>
          </a:p>
        </p:txBody>
      </p:sp>
    </p:spTree>
    <p:extLst>
      <p:ext uri="{BB962C8B-B14F-4D97-AF65-F5344CB8AC3E}">
        <p14:creationId xmlns:p14="http://schemas.microsoft.com/office/powerpoint/2010/main" val="23928302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p:cNvSpPr>
          <p:nvPr>
            <p:ph type="body" idx="4294967295"/>
          </p:nvPr>
        </p:nvSpPr>
        <p:spPr>
          <a:xfrm>
            <a:off x="6317673" y="4125191"/>
            <a:ext cx="12334875" cy="6283325"/>
          </a:xfrm>
          <a:prstGeom prst="rect">
            <a:avLst/>
          </a:prstGeom>
        </p:spPr>
        <p:txBody>
          <a:bodyPr>
            <a:normAutofit lnSpcReduction="10000"/>
          </a:bodyPr>
          <a:lstStyle>
            <a:lvl1pPr defTabSz="602615">
              <a:defRPr sz="18250" spc="0"/>
            </a:lvl1pPr>
          </a:lstStyle>
          <a:p>
            <a:pPr marL="0" indent="0">
              <a:buNone/>
            </a:pPr>
            <a:r>
              <a:rPr lang="en-US" dirty="0"/>
              <a:t>Thank you!</a:t>
            </a:r>
          </a:p>
          <a:p>
            <a:pPr marL="0" indent="0">
              <a:buNone/>
            </a:pPr>
            <a:r>
              <a:rPr lang="en-US" dirty="0"/>
              <a:t>&amp; Gratitude</a:t>
            </a:r>
            <a:endParaRPr dirty="0"/>
          </a:p>
        </p:txBody>
      </p:sp>
      <p:sp>
        <p:nvSpPr>
          <p:cNvPr id="2" name="Slide Number Placeholder 1">
            <a:extLst>
              <a:ext uri="{FF2B5EF4-FFF2-40B4-BE49-F238E27FC236}">
                <a16:creationId xmlns:a16="http://schemas.microsoft.com/office/drawing/2014/main" id="{C2F446BC-2F5A-4569-845E-D32E7A7D29AC}"/>
              </a:ext>
            </a:extLst>
          </p:cNvPr>
          <p:cNvSpPr>
            <a:spLocks noGrp="1"/>
          </p:cNvSpPr>
          <p:nvPr>
            <p:ph type="sldNum" sz="quarter" idx="4"/>
          </p:nvPr>
        </p:nvSpPr>
        <p:spPr/>
        <p:txBody>
          <a:bodyPr/>
          <a:lstStyle/>
          <a:p>
            <a:fld id="{4FAB73BC-B049-4115-A692-8D63A059BFB8}" type="slidenum">
              <a:rPr lang="en-US" smtClean="0"/>
              <a:pPr/>
              <a:t>41</a:t>
            </a:fld>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45"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46" name="Shape 346"/>
          <p:cNvSpPr/>
          <p:nvPr/>
        </p:nvSpPr>
        <p:spPr>
          <a:xfrm>
            <a:off x="8478104" y="8372157"/>
            <a:ext cx="3949380"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7F556B76-A21C-42F9-92CD-484C7B12C253}"/>
              </a:ext>
            </a:extLst>
          </p:cNvPr>
          <p:cNvSpPr>
            <a:spLocks noGrp="1"/>
          </p:cNvSpPr>
          <p:nvPr>
            <p:ph type="sldNum" sz="quarter" idx="4"/>
          </p:nvPr>
        </p:nvSpPr>
        <p:spPr/>
        <p:txBody>
          <a:bodyPr/>
          <a:lstStyle/>
          <a:p>
            <a:fld id="{4FAB73BC-B049-4115-A692-8D63A059BFB8}" type="slidenum">
              <a:rPr lang="en-US" smtClean="0"/>
              <a:pPr/>
              <a:t>5</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54"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55" name="Shape 355"/>
          <p:cNvSpPr/>
          <p:nvPr/>
        </p:nvSpPr>
        <p:spPr>
          <a:xfrm>
            <a:off x="12506833" y="8359457"/>
            <a:ext cx="3859261"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BAB39E11-9EA7-483C-8FCD-062227E065D4}"/>
              </a:ext>
            </a:extLst>
          </p:cNvPr>
          <p:cNvSpPr>
            <a:spLocks noGrp="1"/>
          </p:cNvSpPr>
          <p:nvPr>
            <p:ph type="sldNum" sz="quarter" idx="4"/>
          </p:nvPr>
        </p:nvSpPr>
        <p:spPr/>
        <p:txBody>
          <a:bodyPr/>
          <a:lstStyle/>
          <a:p>
            <a:fld id="{4FAB73BC-B049-4115-A692-8D63A059BFB8}" type="slidenum">
              <a:rPr lang="en-US" smtClean="0"/>
              <a:pPr/>
              <a:t>6</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63"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64" name="Shape 364"/>
          <p:cNvSpPr/>
          <p:nvPr/>
        </p:nvSpPr>
        <p:spPr>
          <a:xfrm>
            <a:off x="15809185" y="8359457"/>
            <a:ext cx="5049206"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ADAC7B12-448E-40EB-9580-83580CAFCAD0}"/>
              </a:ext>
            </a:extLst>
          </p:cNvPr>
          <p:cNvSpPr>
            <a:spLocks noGrp="1"/>
          </p:cNvSpPr>
          <p:nvPr>
            <p:ph type="sldNum" sz="quarter" idx="4"/>
          </p:nvPr>
        </p:nvSpPr>
        <p:spPr/>
        <p:txBody>
          <a:bodyPr/>
          <a:lstStyle/>
          <a:p>
            <a:fld id="{4FAB73BC-B049-4115-A692-8D63A059BFB8}" type="slidenum">
              <a:rPr lang="en-US" smtClean="0"/>
              <a:pPr/>
              <a:t>7</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72"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73" name="Shape 373"/>
          <p:cNvSpPr/>
          <p:nvPr/>
        </p:nvSpPr>
        <p:spPr>
          <a:xfrm>
            <a:off x="4457679" y="8359457"/>
            <a:ext cx="3283988"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B38A8069-2C51-421B-A905-009FB54A9B88}"/>
              </a:ext>
            </a:extLst>
          </p:cNvPr>
          <p:cNvSpPr>
            <a:spLocks noGrp="1"/>
          </p:cNvSpPr>
          <p:nvPr>
            <p:ph type="sldNum" sz="quarter" idx="4"/>
          </p:nvPr>
        </p:nvSpPr>
        <p:spPr/>
        <p:txBody>
          <a:bodyPr/>
          <a:lstStyle/>
          <a:p>
            <a:fld id="{4FAB73BC-B049-4115-A692-8D63A059BFB8}" type="slidenum">
              <a:rPr lang="en-US" smtClean="0"/>
              <a:pPr/>
              <a:t>8</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body" idx="4294967295"/>
          </p:nvPr>
        </p:nvSpPr>
        <p:spPr>
          <a:xfrm>
            <a:off x="0" y="2927350"/>
            <a:ext cx="12807950" cy="871538"/>
          </a:xfrm>
          <a:prstGeom prst="rect">
            <a:avLst/>
          </a:prstGeom>
        </p:spPr>
        <p:txBody>
          <a:bodyPr>
            <a:normAutofit fontScale="47500" lnSpcReduction="20000"/>
          </a:bodyPr>
          <a:lstStyle>
            <a:lvl1pPr>
              <a:defRPr>
                <a:latin typeface="Raleway SemiBold"/>
                <a:ea typeface="Raleway SemiBold"/>
                <a:cs typeface="Raleway SemiBold"/>
                <a:sym typeface="Raleway SemiBold"/>
              </a:defRPr>
            </a:lvl1pPr>
          </a:lstStyle>
          <a:p>
            <a:pPr marL="0" indent="0">
              <a:buNone/>
            </a:pPr>
            <a:r>
              <a:rPr lang="en-US" dirty="0"/>
              <a:t>	The COLLABORATIVE INFLUENCING process</a:t>
            </a:r>
          </a:p>
        </p:txBody>
      </p:sp>
      <p:pic>
        <p:nvPicPr>
          <p:cNvPr id="381" name="pasted-image.pdf"/>
          <p:cNvPicPr>
            <a:picLocks noChangeAspect="1"/>
          </p:cNvPicPr>
          <p:nvPr/>
        </p:nvPicPr>
        <p:blipFill>
          <a:blip r:embed="rId3">
            <a:extLst/>
          </a:blip>
          <a:stretch>
            <a:fillRect/>
          </a:stretch>
        </p:blipFill>
        <p:spPr>
          <a:xfrm>
            <a:off x="4176272" y="3897611"/>
            <a:ext cx="16654910" cy="5476208"/>
          </a:xfrm>
          <a:prstGeom prst="rect">
            <a:avLst/>
          </a:prstGeom>
          <a:ln w="12700">
            <a:miter lim="400000"/>
          </a:ln>
        </p:spPr>
      </p:pic>
      <p:sp>
        <p:nvSpPr>
          <p:cNvPr id="382" name="Shape 382"/>
          <p:cNvSpPr/>
          <p:nvPr/>
        </p:nvSpPr>
        <p:spPr>
          <a:xfrm>
            <a:off x="8487916" y="8359457"/>
            <a:ext cx="3900924" cy="1270001"/>
          </a:xfrm>
          <a:prstGeom prst="rightArrow">
            <a:avLst>
              <a:gd name="adj1" fmla="val 50708"/>
              <a:gd name="adj2" fmla="val 60957"/>
            </a:avLst>
          </a:prstGeom>
          <a:gradFill>
            <a:gsLst>
              <a:gs pos="0">
                <a:schemeClr val="accent4"/>
              </a:gs>
              <a:gs pos="100000">
                <a:schemeClr val="accent3"/>
              </a:gs>
            </a:gsLst>
            <a:lin ang="985869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3200" spc="0">
                <a:solidFill>
                  <a:schemeClr val="accent4"/>
                </a:solidFill>
                <a:latin typeface="Helvetica Light"/>
                <a:ea typeface="Helvetica Light"/>
                <a:cs typeface="Helvetica Light"/>
                <a:sym typeface="Helvetica Light"/>
              </a:defRPr>
            </a:pPr>
            <a:endParaRPr/>
          </a:p>
        </p:txBody>
      </p:sp>
      <p:sp>
        <p:nvSpPr>
          <p:cNvPr id="2" name="Slide Number Placeholder 1">
            <a:extLst>
              <a:ext uri="{FF2B5EF4-FFF2-40B4-BE49-F238E27FC236}">
                <a16:creationId xmlns:a16="http://schemas.microsoft.com/office/drawing/2014/main" id="{44444869-0BC5-480D-A051-6D6D4391A465}"/>
              </a:ext>
            </a:extLst>
          </p:cNvPr>
          <p:cNvSpPr>
            <a:spLocks noGrp="1"/>
          </p:cNvSpPr>
          <p:nvPr>
            <p:ph type="sldNum" sz="quarter" idx="4"/>
          </p:nvPr>
        </p:nvSpPr>
        <p:spPr/>
        <p:txBody>
          <a:bodyPr/>
          <a:lstStyle/>
          <a:p>
            <a:fld id="{4FAB73BC-B049-4115-A692-8D63A059BFB8}" type="slidenum">
              <a:rPr lang="en-US" smtClean="0"/>
              <a:pPr/>
              <a:t>9</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C22C88"/>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layfair Display"/>
        <a:ea typeface="Playfair Display"/>
        <a:cs typeface="Playfair Display"/>
      </a:majorFont>
      <a:minorFont>
        <a:latin typeface="Playfair Display"/>
        <a:ea typeface="Playfair Display"/>
        <a:cs typeface="Playfair Displ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layfair Display"/>
        <a:ea typeface="Playfair Display"/>
        <a:cs typeface="Playfair Display"/>
      </a:majorFont>
      <a:minorFont>
        <a:latin typeface="Playfair Display"/>
        <a:ea typeface="Playfair Display"/>
        <a:cs typeface="Playfair Displ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000" b="0" i="0" u="none" strike="noStrike" cap="none" spc="239" normalizeH="0" baseline="0">
            <a:ln>
              <a:noFill/>
            </a:ln>
            <a:solidFill>
              <a:srgbClr val="C22C88"/>
            </a:solidFill>
            <a:effectLst/>
            <a:uFillTx/>
            <a:latin typeface="Raleway Bold"/>
            <a:ea typeface="Raleway Bold"/>
            <a:cs typeface="Raleway Bold"/>
            <a:sym typeface="Raleway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7163</TotalTime>
  <Words>2545</Words>
  <Application>Microsoft Office PowerPoint</Application>
  <PresentationFormat>Custom</PresentationFormat>
  <Paragraphs>426</Paragraphs>
  <Slides>41</Slides>
  <Notes>40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41</vt:i4>
      </vt:variant>
    </vt:vector>
  </HeadingPairs>
  <TitlesOfParts>
    <vt:vector size="61" baseType="lpstr">
      <vt:lpstr>Arial</vt:lpstr>
      <vt:lpstr>Calibri</vt:lpstr>
      <vt:lpstr>Calibri Light</vt:lpstr>
      <vt:lpstr>Cookie</vt:lpstr>
      <vt:lpstr>Garamond</vt:lpstr>
      <vt:lpstr>Gill Sans MT</vt:lpstr>
      <vt:lpstr>Helvetica Light</vt:lpstr>
      <vt:lpstr>Helvetica Neue</vt:lpstr>
      <vt:lpstr>Hercules</vt:lpstr>
      <vt:lpstr>Josefin Sans</vt:lpstr>
      <vt:lpstr>Playfair Display</vt:lpstr>
      <vt:lpstr>Rage Italic</vt:lpstr>
      <vt:lpstr>Raleway Bold</vt:lpstr>
      <vt:lpstr>Raleway Light</vt:lpstr>
      <vt:lpstr>Raleway Medium</vt:lpstr>
      <vt:lpstr>Raleway Regular</vt:lpstr>
      <vt:lpstr>Raleway SemiBold</vt:lpstr>
      <vt:lpstr>Raleway-Regular</vt:lpstr>
      <vt:lpstr>White</vt:lpstr>
      <vt:lpstr>Custom Design</vt:lpstr>
      <vt:lpstr>The Highly Influential Talent Development Practitioner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Snapp, Katie</dc:creator>
  <cp:lastModifiedBy>Bill Meador</cp:lastModifiedBy>
  <cp:revision>67</cp:revision>
  <cp:lastPrinted>2019-02-06T15:28:12Z</cp:lastPrinted>
  <dcterms:modified xsi:type="dcterms:W3CDTF">2019-02-21T03:30:23Z</dcterms:modified>
</cp:coreProperties>
</file>